
<file path=[Content_Types].xml><?xml version="1.0" encoding="utf-8"?>
<Types xmlns="http://schemas.openxmlformats.org/package/2006/content-types">
  <Default Extension="bin" ContentType="image/pn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7.bin" ContentType="image/jpe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 id="2147483738" r:id="rId2"/>
  </p:sldMasterIdLst>
  <p:notesMasterIdLst>
    <p:notesMasterId r:id="rId14"/>
  </p:notesMasterIdLst>
  <p:sldIdLst>
    <p:sldId id="268" r:id="rId3"/>
    <p:sldId id="503" r:id="rId4"/>
    <p:sldId id="272" r:id="rId5"/>
    <p:sldId id="826" r:id="rId6"/>
    <p:sldId id="273" r:id="rId7"/>
    <p:sldId id="827" r:id="rId8"/>
    <p:sldId id="270" r:id="rId9"/>
    <p:sldId id="271" r:id="rId10"/>
    <p:sldId id="274" r:id="rId11"/>
    <p:sldId id="275"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80808"/>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83B26-C423-4A23-A7E8-2E3C2909043D}" type="datetimeFigureOut">
              <a:rPr lang="en-IN" smtClean="0"/>
              <a:t>28-09-2025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83EFD-F384-4CD5-B6AC-8834917A7882}" type="slidenum">
              <a:rPr lang="en-IN" smtClean="0"/>
              <a:t>‹#›</a:t>
            </a:fld>
            <a:endParaRPr lang="en-IN"/>
          </a:p>
        </p:txBody>
      </p:sp>
    </p:spTree>
    <p:extLst>
      <p:ext uri="{BB962C8B-B14F-4D97-AF65-F5344CB8AC3E}">
        <p14:creationId xmlns:p14="http://schemas.microsoft.com/office/powerpoint/2010/main" val="1046440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F83EFD-F384-4CD5-B6AC-8834917A7882}" type="slidenum">
              <a:rPr lang="en-IN" smtClean="0"/>
              <a:t>2</a:t>
            </a:fld>
            <a:endParaRPr lang="en-IN"/>
          </a:p>
        </p:txBody>
      </p:sp>
    </p:spTree>
    <p:extLst>
      <p:ext uri="{BB962C8B-B14F-4D97-AF65-F5344CB8AC3E}">
        <p14:creationId xmlns:p14="http://schemas.microsoft.com/office/powerpoint/2010/main" val="190127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F83EFD-F384-4CD5-B6AC-8834917A7882}" type="slidenum">
              <a:rPr lang="en-IN" smtClean="0"/>
              <a:t>6</a:t>
            </a:fld>
            <a:endParaRPr lang="en-IN"/>
          </a:p>
        </p:txBody>
      </p:sp>
    </p:spTree>
    <p:extLst>
      <p:ext uri="{BB962C8B-B14F-4D97-AF65-F5344CB8AC3E}">
        <p14:creationId xmlns:p14="http://schemas.microsoft.com/office/powerpoint/2010/main" val="37584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F679E9F0-5D2E-4D94-83E5-07ED8E3E5E05}" type="datetime1">
              <a:rPr lang="en-US" smtClean="0"/>
              <a:t>9/28/2025</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lvl1pPr>
              <a:defRPr sz="7200">
                <a:solidFill>
                  <a:schemeClr val="accent1"/>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44715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4799AA5E-FFE8-4742-AA2A-F8A068FD85A4}" type="datetime1">
              <a:rPr lang="en-US" smtClean="0"/>
              <a:t>9/28/2025</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7735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984FB617-5AB7-4F0A-BABB-59A9B7AF1138}" type="datetime1">
              <a:rPr lang="en-US" smtClean="0"/>
              <a:t>9/28/2025</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72289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748242"/>
            <a:ext cx="6096000" cy="1591733"/>
          </a:xfrm>
        </p:spPr>
        <p:txBody>
          <a:bodyPr anchor="b"/>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1016000" y="2401359"/>
            <a:ext cx="6096000" cy="1103841"/>
          </a:xfrm>
        </p:spPr>
        <p:txBody>
          <a:bodyPr/>
          <a:lstStyle>
            <a:lvl1pPr marL="0" indent="0" algn="ctr">
              <a:buNone/>
              <a:defRPr sz="1600"/>
            </a:lvl1pPr>
            <a:lvl2pPr marL="304815" indent="0" algn="ctr">
              <a:buNone/>
              <a:defRPr sz="1333"/>
            </a:lvl2pPr>
            <a:lvl3pPr marL="609630" indent="0" algn="ctr">
              <a:buNone/>
              <a:defRPr sz="1200"/>
            </a:lvl3pPr>
            <a:lvl4pPr marL="914446" indent="0" algn="ctr">
              <a:buNone/>
              <a:defRPr sz="1067"/>
            </a:lvl4pPr>
            <a:lvl5pPr marL="1219261" indent="0" algn="ctr">
              <a:buNone/>
              <a:defRPr sz="1067"/>
            </a:lvl5pPr>
            <a:lvl6pPr marL="1524076" indent="0" algn="ctr">
              <a:buNone/>
              <a:defRPr sz="1067"/>
            </a:lvl6pPr>
            <a:lvl7pPr marL="1828891" indent="0" algn="ctr">
              <a:buNone/>
              <a:defRPr sz="1067"/>
            </a:lvl7pPr>
            <a:lvl8pPr marL="2133707" indent="0" algn="ctr">
              <a:buNone/>
              <a:defRPr sz="1067"/>
            </a:lvl8pPr>
            <a:lvl9pPr marL="2438522" indent="0" algn="ctr">
              <a:buNone/>
              <a:defRPr sz="10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7C3EC8-1527-4928-9175-6771ACFAEB67}" type="datetime1">
              <a:rPr lang="en-US" smtClean="0"/>
              <a:t>9/28/2025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763903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F41721-0BD5-4823-9060-6C8CC336A071}" type="datetime1">
              <a:rPr lang="en-US" smtClean="0"/>
              <a:t>9/28/2025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9639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4567" y="1139826"/>
            <a:ext cx="7010400" cy="1901825"/>
          </a:xfrm>
        </p:spPr>
        <p:txBody>
          <a:bodyPr anchor="b"/>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554567" y="3059642"/>
            <a:ext cx="7010400" cy="1000125"/>
          </a:xfrm>
        </p:spPr>
        <p:txBody>
          <a:bodyPr/>
          <a:lstStyle>
            <a:lvl1pPr marL="0" indent="0">
              <a:buNone/>
              <a:defRPr sz="1600">
                <a:solidFill>
                  <a:schemeClr val="tx1">
                    <a:tint val="75000"/>
                  </a:schemeClr>
                </a:solidFill>
              </a:defRPr>
            </a:lvl1pPr>
            <a:lvl2pPr marL="304815" indent="0">
              <a:buNone/>
              <a:defRPr sz="1333">
                <a:solidFill>
                  <a:schemeClr val="tx1">
                    <a:tint val="75000"/>
                  </a:schemeClr>
                </a:solidFill>
              </a:defRPr>
            </a:lvl2pPr>
            <a:lvl3pPr marL="609630" indent="0">
              <a:buNone/>
              <a:defRPr sz="1200">
                <a:solidFill>
                  <a:schemeClr val="tx1">
                    <a:tint val="75000"/>
                  </a:schemeClr>
                </a:solidFill>
              </a:defRPr>
            </a:lvl3pPr>
            <a:lvl4pPr marL="914446" indent="0">
              <a:buNone/>
              <a:defRPr sz="1067">
                <a:solidFill>
                  <a:schemeClr val="tx1">
                    <a:tint val="75000"/>
                  </a:schemeClr>
                </a:solidFill>
              </a:defRPr>
            </a:lvl4pPr>
            <a:lvl5pPr marL="1219261" indent="0">
              <a:buNone/>
              <a:defRPr sz="1067">
                <a:solidFill>
                  <a:schemeClr val="tx1">
                    <a:tint val="75000"/>
                  </a:schemeClr>
                </a:solidFill>
              </a:defRPr>
            </a:lvl5pPr>
            <a:lvl6pPr marL="1524076" indent="0">
              <a:buNone/>
              <a:defRPr sz="1067">
                <a:solidFill>
                  <a:schemeClr val="tx1">
                    <a:tint val="75000"/>
                  </a:schemeClr>
                </a:solidFill>
              </a:defRPr>
            </a:lvl6pPr>
            <a:lvl7pPr marL="1828891" indent="0">
              <a:buNone/>
              <a:defRPr sz="1067">
                <a:solidFill>
                  <a:schemeClr val="tx1">
                    <a:tint val="75000"/>
                  </a:schemeClr>
                </a:solidFill>
              </a:defRPr>
            </a:lvl7pPr>
            <a:lvl8pPr marL="2133707" indent="0">
              <a:buNone/>
              <a:defRPr sz="1067">
                <a:solidFill>
                  <a:schemeClr val="tx1">
                    <a:tint val="75000"/>
                  </a:schemeClr>
                </a:solidFill>
              </a:defRPr>
            </a:lvl8pPr>
            <a:lvl9pPr marL="2438522" indent="0">
              <a:buNone/>
              <a:defRPr sz="10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0C8143-AF29-4B6E-9B9D-0C45A1DE4775}" type="datetime1">
              <a:rPr lang="en-US" smtClean="0"/>
              <a:t>9/28/2025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72693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58800" y="1217083"/>
            <a:ext cx="3454400" cy="29008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14800" y="1217083"/>
            <a:ext cx="3454400" cy="29008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89F141-BE0C-41D6-B8AB-6DA3AEFA253F}" type="datetime1">
              <a:rPr lang="en-US" smtClean="0"/>
              <a:t>9/28/2025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632125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9859" y="243417"/>
            <a:ext cx="7010400" cy="88370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59859" y="1120775"/>
            <a:ext cx="3438525" cy="549275"/>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559859" y="1670050"/>
            <a:ext cx="3438525" cy="2456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114800" y="1120775"/>
            <a:ext cx="3455459" cy="549275"/>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4114800" y="1670050"/>
            <a:ext cx="3455459" cy="2456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672F82-0312-4F3B-B78E-0EB73003BD11}" type="datetime1">
              <a:rPr lang="en-US" smtClean="0"/>
              <a:t>9/28/2025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483421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5BAA9A-1EEF-4099-BB19-0455366E8B54}" type="datetime1">
              <a:rPr lang="en-US" smtClean="0"/>
              <a:t>9/28/2025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755326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1215A2-8CB8-42AF-8657-0DF0F2194FE4}" type="datetime1">
              <a:rPr lang="en-US" smtClean="0"/>
              <a:t>9/28/2025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276516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9859" y="304800"/>
            <a:ext cx="2621491" cy="1066800"/>
          </a:xfrm>
        </p:spPr>
        <p:txBody>
          <a:bodyPr anchor="b"/>
          <a:lstStyle>
            <a:lvl1pPr>
              <a:defRPr sz="2133"/>
            </a:lvl1pPr>
          </a:lstStyle>
          <a:p>
            <a:r>
              <a:rPr lang="en-US"/>
              <a:t>Click to edit Master title style</a:t>
            </a:r>
            <a:endParaRPr lang="en-US" dirty="0"/>
          </a:p>
        </p:txBody>
      </p:sp>
      <p:sp>
        <p:nvSpPr>
          <p:cNvPr id="3" name="Content Placeholder 2"/>
          <p:cNvSpPr>
            <a:spLocks noGrp="1"/>
          </p:cNvSpPr>
          <p:nvPr>
            <p:ph idx="1"/>
          </p:nvPr>
        </p:nvSpPr>
        <p:spPr>
          <a:xfrm>
            <a:off x="3455459" y="658284"/>
            <a:ext cx="4114800" cy="3249083"/>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59859" y="1371600"/>
            <a:ext cx="2621491" cy="2541059"/>
          </a:xfrm>
        </p:spPr>
        <p:txBody>
          <a:bodyPr/>
          <a:lstStyle>
            <a:lvl1pPr marL="0" indent="0">
              <a:buNone/>
              <a:defRPr sz="1067"/>
            </a:lvl1pPr>
            <a:lvl2pPr marL="304815" indent="0">
              <a:buNone/>
              <a:defRPr sz="933"/>
            </a:lvl2pPr>
            <a:lvl3pPr marL="609630" indent="0">
              <a:buNone/>
              <a:defRPr sz="800"/>
            </a:lvl3pPr>
            <a:lvl4pPr marL="914446" indent="0">
              <a:buNone/>
              <a:defRPr sz="667"/>
            </a:lvl4pPr>
            <a:lvl5pPr marL="1219261" indent="0">
              <a:buNone/>
              <a:defRPr sz="667"/>
            </a:lvl5pPr>
            <a:lvl6pPr marL="1524076" indent="0">
              <a:buNone/>
              <a:defRPr sz="667"/>
            </a:lvl6pPr>
            <a:lvl7pPr marL="1828891" indent="0">
              <a:buNone/>
              <a:defRPr sz="667"/>
            </a:lvl7pPr>
            <a:lvl8pPr marL="2133707" indent="0">
              <a:buNone/>
              <a:defRPr sz="667"/>
            </a:lvl8pPr>
            <a:lvl9pPr marL="2438522" indent="0">
              <a:buNone/>
              <a:defRPr sz="667"/>
            </a:lvl9pPr>
          </a:lstStyle>
          <a:p>
            <a:pPr lvl="0"/>
            <a:r>
              <a:rPr lang="en-US"/>
              <a:t>Click to edit Master text styles</a:t>
            </a:r>
          </a:p>
        </p:txBody>
      </p:sp>
      <p:sp>
        <p:nvSpPr>
          <p:cNvPr id="5" name="Date Placeholder 4"/>
          <p:cNvSpPr>
            <a:spLocks noGrp="1"/>
          </p:cNvSpPr>
          <p:nvPr>
            <p:ph type="dt" sz="half" idx="10"/>
          </p:nvPr>
        </p:nvSpPr>
        <p:spPr/>
        <p:txBody>
          <a:bodyPr/>
          <a:lstStyle/>
          <a:p>
            <a:fld id="{D250F233-A2AF-44CA-B8B4-EDD6DF95B762}" type="datetime1">
              <a:rPr lang="en-US" smtClean="0"/>
              <a:t>9/28/2025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213319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99779078-32FA-4D73-9EA9-9ACB410245B0}" type="datetime1">
              <a:rPr lang="en-US" smtClean="0"/>
              <a:t>9/28/2025</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9601139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9859" y="304800"/>
            <a:ext cx="2621491" cy="1066800"/>
          </a:xfrm>
        </p:spPr>
        <p:txBody>
          <a:bodyPr anchor="b"/>
          <a:lstStyle>
            <a:lvl1pPr>
              <a:defRPr sz="2133"/>
            </a:lvl1pPr>
          </a:lstStyle>
          <a:p>
            <a:r>
              <a:rPr lang="en-US"/>
              <a:t>Click to edit Master title style</a:t>
            </a:r>
            <a:endParaRPr lang="en-US" dirty="0"/>
          </a:p>
        </p:txBody>
      </p:sp>
      <p:sp>
        <p:nvSpPr>
          <p:cNvPr id="3" name="Picture Placeholder 2"/>
          <p:cNvSpPr>
            <a:spLocks noGrp="1" noChangeAspect="1"/>
          </p:cNvSpPr>
          <p:nvPr>
            <p:ph type="pic" idx="1"/>
          </p:nvPr>
        </p:nvSpPr>
        <p:spPr>
          <a:xfrm>
            <a:off x="3455459" y="658284"/>
            <a:ext cx="4114800" cy="3249083"/>
          </a:xfrm>
        </p:spPr>
        <p:txBody>
          <a:bodyPr anchor="t"/>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r>
              <a:rPr lang="en-US"/>
              <a:t>Click icon to add picture</a:t>
            </a:r>
            <a:endParaRPr lang="en-US" dirty="0"/>
          </a:p>
        </p:txBody>
      </p:sp>
      <p:sp>
        <p:nvSpPr>
          <p:cNvPr id="4" name="Text Placeholder 3"/>
          <p:cNvSpPr>
            <a:spLocks noGrp="1"/>
          </p:cNvSpPr>
          <p:nvPr>
            <p:ph type="body" sz="half" idx="2"/>
          </p:nvPr>
        </p:nvSpPr>
        <p:spPr>
          <a:xfrm>
            <a:off x="559859" y="1371600"/>
            <a:ext cx="2621491" cy="2541059"/>
          </a:xfrm>
        </p:spPr>
        <p:txBody>
          <a:bodyPr/>
          <a:lstStyle>
            <a:lvl1pPr marL="0" indent="0">
              <a:buNone/>
              <a:defRPr sz="1067"/>
            </a:lvl1pPr>
            <a:lvl2pPr marL="304815" indent="0">
              <a:buNone/>
              <a:defRPr sz="933"/>
            </a:lvl2pPr>
            <a:lvl3pPr marL="609630" indent="0">
              <a:buNone/>
              <a:defRPr sz="800"/>
            </a:lvl3pPr>
            <a:lvl4pPr marL="914446" indent="0">
              <a:buNone/>
              <a:defRPr sz="667"/>
            </a:lvl4pPr>
            <a:lvl5pPr marL="1219261" indent="0">
              <a:buNone/>
              <a:defRPr sz="667"/>
            </a:lvl5pPr>
            <a:lvl6pPr marL="1524076" indent="0">
              <a:buNone/>
              <a:defRPr sz="667"/>
            </a:lvl6pPr>
            <a:lvl7pPr marL="1828891" indent="0">
              <a:buNone/>
              <a:defRPr sz="667"/>
            </a:lvl7pPr>
            <a:lvl8pPr marL="2133707" indent="0">
              <a:buNone/>
              <a:defRPr sz="667"/>
            </a:lvl8pPr>
            <a:lvl9pPr marL="2438522" indent="0">
              <a:buNone/>
              <a:defRPr sz="667"/>
            </a:lvl9pPr>
          </a:lstStyle>
          <a:p>
            <a:pPr lvl="0"/>
            <a:r>
              <a:rPr lang="en-US"/>
              <a:t>Click to edit Master text styles</a:t>
            </a:r>
          </a:p>
        </p:txBody>
      </p:sp>
      <p:sp>
        <p:nvSpPr>
          <p:cNvPr id="5" name="Date Placeholder 4"/>
          <p:cNvSpPr>
            <a:spLocks noGrp="1"/>
          </p:cNvSpPr>
          <p:nvPr>
            <p:ph type="dt" sz="half" idx="10"/>
          </p:nvPr>
        </p:nvSpPr>
        <p:spPr/>
        <p:txBody>
          <a:bodyPr/>
          <a:lstStyle/>
          <a:p>
            <a:fld id="{C7BB97AB-1E13-4D37-83B6-46A849E845D6}" type="datetime1">
              <a:rPr lang="en-US" smtClean="0"/>
              <a:t>9/28/2025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1894884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197FE-924A-4E48-BC0B-2A62D9B24CC9}" type="datetime1">
              <a:rPr lang="en-US" smtClean="0"/>
              <a:t>9/28/2025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84649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16600" y="243417"/>
            <a:ext cx="1752600" cy="387455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58800" y="243417"/>
            <a:ext cx="5156200" cy="38745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DD051-6711-45BE-BB46-6525B614E53C}" type="datetime1">
              <a:rPr lang="en-US" smtClean="0"/>
              <a:t>9/28/2025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489683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24440914-2B32-4506-B0ED-C15C94717C41}" type="datetime1">
              <a:rPr lang="en-US" smtClean="0"/>
              <a:t>9/28/2025</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82308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63DD2BEE-1DF9-4310-8D08-A8BF141C9C57}" type="datetime1">
              <a:rPr lang="en-US" smtClean="0"/>
              <a:t>9/28/2025</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77533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8A5F7C8A-721E-40B0-9EEE-A599634F388B}" type="datetime1">
              <a:rPr lang="en-US" smtClean="0"/>
              <a:t>9/28/2025</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491958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14FE4DFE-3E58-4549-91DE-8EABA849A519}" type="datetime1">
              <a:rPr lang="en-US" smtClean="0"/>
              <a:t>9/28/2025</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68343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E10D8D76-CEBD-4AA2-AA13-A24EF78669E9}" type="datetime1">
              <a:rPr lang="en-US" smtClean="0"/>
              <a:t>9/28/2025</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34955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285D05DE-84F1-4B2F-B7E2-E2B358FA571D}" type="datetime1">
              <a:rPr lang="en-US" smtClean="0"/>
              <a:t>9/28/2025</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8871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8135C20-EF08-45A9-92D3-74369561F121}" type="datetime1">
              <a:rPr lang="en-US" smtClean="0"/>
              <a:t>9/28/2025</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00834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6A4D2FF1-BFA4-4731-800E-C42241BBF322}" type="datetime1">
              <a:rPr lang="en-US" smtClean="0"/>
              <a:t>9/28/2025</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5911851"/>
            <a:ext cx="2743200" cy="882650"/>
          </a:xfrm>
          <a:prstGeom prst="rect">
            <a:avLst/>
          </a:prstGeom>
        </p:spPr>
        <p:txBody>
          <a:bodyPr vert="horz" lIns="91440" tIns="45720" rIns="91440" bIns="45720" rtlCol="0" anchor="ctr"/>
          <a:lstStyle>
            <a:lvl1pPr algn="r">
              <a:defRPr sz="7200" cap="all" spc="150" baseline="0">
                <a:solidFill>
                  <a:schemeClr val="accent1"/>
                </a:solidFill>
              </a:defRPr>
            </a:lvl1pPr>
          </a:lstStyle>
          <a:p>
            <a:fld id="{28844951-7827-47D4-8276-7DDE1FA7D85A}" type="slidenum">
              <a:rPr lang="en-US" smtClean="0"/>
              <a:pPr/>
              <a:t>‹#›</a:t>
            </a:fld>
            <a:endParaRPr lang="en-US" dirty="0"/>
          </a:p>
        </p:txBody>
      </p:sp>
    </p:spTree>
    <p:extLst>
      <p:ext uri="{BB962C8B-B14F-4D97-AF65-F5344CB8AC3E}">
        <p14:creationId xmlns:p14="http://schemas.microsoft.com/office/powerpoint/2010/main" val="14984445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26" r:id="rId5"/>
    <p:sldLayoutId id="2147483731" r:id="rId6"/>
    <p:sldLayoutId id="2147483727" r:id="rId7"/>
    <p:sldLayoutId id="2147483728" r:id="rId8"/>
    <p:sldLayoutId id="2147483729" r:id="rId9"/>
    <p:sldLayoutId id="2147483730" r:id="rId10"/>
    <p:sldLayoutId id="2147483732" r:id="rId11"/>
  </p:sldLayoutIdLst>
  <p:hf hdr="0" ftr="0" dt="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8800" y="243417"/>
            <a:ext cx="7010400" cy="88370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58800" y="1217083"/>
            <a:ext cx="7010400" cy="2900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8800" y="4237567"/>
            <a:ext cx="18288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4469FF4-6AB8-41EC-B549-A5C640088BC9}" type="datetime1">
              <a:rPr lang="en-US" smtClean="0"/>
              <a:t>9/28/2025</a:t>
            </a:fld>
            <a:endParaRPr lang="en-IN"/>
          </a:p>
        </p:txBody>
      </p:sp>
      <p:sp>
        <p:nvSpPr>
          <p:cNvPr id="5" name="Footer Placeholder 4"/>
          <p:cNvSpPr>
            <a:spLocks noGrp="1"/>
          </p:cNvSpPr>
          <p:nvPr>
            <p:ph type="ftr" sz="quarter" idx="3"/>
          </p:nvPr>
        </p:nvSpPr>
        <p:spPr>
          <a:xfrm>
            <a:off x="2692400" y="4237567"/>
            <a:ext cx="27432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740400" y="4237567"/>
            <a:ext cx="18288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3414AC96-115D-4CF4-9B0B-0F2A89887B52}" type="slidenum">
              <a:rPr lang="en-IN" smtClean="0"/>
              <a:t>‹#›</a:t>
            </a:fld>
            <a:endParaRPr lang="en-IN"/>
          </a:p>
        </p:txBody>
      </p:sp>
    </p:spTree>
    <p:extLst>
      <p:ext uri="{BB962C8B-B14F-4D97-AF65-F5344CB8AC3E}">
        <p14:creationId xmlns:p14="http://schemas.microsoft.com/office/powerpoint/2010/main" val="396811982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l" defTabSz="609630"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8" indent="-152408" algn="l" defTabSz="609630"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23" indent="-152408" algn="l" defTabSz="609630"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38" indent="-152408" algn="l" defTabSz="609630"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853"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6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bin"/><Relationship Id="rId7" Type="http://schemas.openxmlformats.org/officeDocument/2006/relationships/image" Target="../media/image8.bin"/><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bin"/><Relationship Id="rId5" Type="http://schemas.openxmlformats.org/officeDocument/2006/relationships/image" Target="../media/image6.bin"/><Relationship Id="rId4" Type="http://schemas.openxmlformats.org/officeDocument/2006/relationships/image" Target="../media/image5.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9108DA-D211-AA7D-5FFA-18CA5777D0B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BCBDFC-4ADF-4297-B113-3B3F524F2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D1FC1EF-ABB9-4B80-9582-E47C76BD0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088ED32-3423-429F-96E6-C5BF1A957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7C788C1-07E3-4AC3-B8E7-37A0856A0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90AEB2F9-E2DB-B870-A789-A0C9CEE2D53D}"/>
              </a:ext>
            </a:extLst>
          </p:cNvPr>
          <p:cNvPicPr>
            <a:picLocks noChangeAspect="1"/>
          </p:cNvPicPr>
          <p:nvPr/>
        </p:nvPicPr>
        <p:blipFill>
          <a:blip r:embed="rId2">
            <a:alphaModFix amt="20000"/>
          </a:blip>
          <a:srcRect l="692" r="10434" b="1"/>
          <a:stretch>
            <a:fillRect/>
          </a:stretch>
        </p:blipFill>
        <p:spPr>
          <a:xfrm>
            <a:off x="20" y="10"/>
            <a:ext cx="12188932" cy="6857326"/>
          </a:xfrm>
          <a:prstGeom prst="rect">
            <a:avLst/>
          </a:prstGeom>
          <a:solidFill>
            <a:schemeClr val="tx1"/>
          </a:solidFill>
          <a:ln>
            <a:solidFill>
              <a:schemeClr val="tx1"/>
            </a:solidFill>
          </a:ln>
        </p:spPr>
      </p:pic>
      <p:sp>
        <p:nvSpPr>
          <p:cNvPr id="21" name="Frame 20">
            <a:extLst>
              <a:ext uri="{FF2B5EF4-FFF2-40B4-BE49-F238E27FC236}">
                <a16:creationId xmlns:a16="http://schemas.microsoft.com/office/drawing/2014/main" id="{BBB1F149-105F-4CE9-A59E-12133DCF5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664"/>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A black background with yellow text">
            <a:extLst>
              <a:ext uri="{FF2B5EF4-FFF2-40B4-BE49-F238E27FC236}">
                <a16:creationId xmlns:a16="http://schemas.microsoft.com/office/drawing/2014/main" id="{79AF571B-7F27-CC01-5F73-1A2DCFC77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780"/>
            <a:ext cx="12192000" cy="7147478"/>
          </a:xfrm>
          <a:prstGeom prst="rect">
            <a:avLst/>
          </a:prstGeom>
        </p:spPr>
      </p:pic>
      <p:sp>
        <p:nvSpPr>
          <p:cNvPr id="4" name="Slide Number Placeholder 3">
            <a:extLst>
              <a:ext uri="{FF2B5EF4-FFF2-40B4-BE49-F238E27FC236}">
                <a16:creationId xmlns:a16="http://schemas.microsoft.com/office/drawing/2014/main" id="{4C357B61-6983-6A39-CBF9-C9EF2DEF65B7}"/>
              </a:ext>
            </a:extLst>
          </p:cNvPr>
          <p:cNvSpPr>
            <a:spLocks noGrp="1"/>
          </p:cNvSpPr>
          <p:nvPr>
            <p:ph type="sldNum" sz="quarter" idx="12"/>
          </p:nvPr>
        </p:nvSpPr>
        <p:spPr/>
        <p:txBody>
          <a:bodyPr/>
          <a:lstStyle/>
          <a:p>
            <a:fld id="{28844951-7827-47D4-8276-7DDE1FA7D85A}" type="slidenum">
              <a:rPr lang="en-US" sz="4000" smtClean="0"/>
              <a:t>1</a:t>
            </a:fld>
            <a:endParaRPr lang="en-US" sz="4000" dirty="0"/>
          </a:p>
        </p:txBody>
      </p:sp>
      <p:pic>
        <p:nvPicPr>
          <p:cNvPr id="5" name="Picture 4">
            <a:extLst>
              <a:ext uri="{FF2B5EF4-FFF2-40B4-BE49-F238E27FC236}">
                <a16:creationId xmlns:a16="http://schemas.microsoft.com/office/drawing/2014/main" id="{C4EF7A29-B10A-21F8-7EDE-97CCB7B956B6}"/>
              </a:ext>
            </a:extLst>
          </p:cNvPr>
          <p:cNvPicPr>
            <a:picLocks noChangeAspect="1"/>
          </p:cNvPicPr>
          <p:nvPr/>
        </p:nvPicPr>
        <p:blipFill>
          <a:blip r:embed="rId4"/>
          <a:stretch>
            <a:fillRect/>
          </a:stretch>
        </p:blipFill>
        <p:spPr>
          <a:xfrm>
            <a:off x="272955" y="750626"/>
            <a:ext cx="9337795" cy="5098389"/>
          </a:xfrm>
          <a:prstGeom prst="rect">
            <a:avLst/>
          </a:prstGeom>
        </p:spPr>
      </p:pic>
      <p:sp>
        <p:nvSpPr>
          <p:cNvPr id="2" name="TextBox 1">
            <a:extLst>
              <a:ext uri="{FF2B5EF4-FFF2-40B4-BE49-F238E27FC236}">
                <a16:creationId xmlns:a16="http://schemas.microsoft.com/office/drawing/2014/main" id="{B1DB328E-D6A4-4EB1-9795-A30A3EF2D293}"/>
              </a:ext>
            </a:extLst>
          </p:cNvPr>
          <p:cNvSpPr txBox="1"/>
          <p:nvPr/>
        </p:nvSpPr>
        <p:spPr>
          <a:xfrm>
            <a:off x="6298442" y="4457775"/>
            <a:ext cx="5280715" cy="1477328"/>
          </a:xfrm>
          <a:prstGeom prst="rect">
            <a:avLst/>
          </a:prstGeom>
          <a:solidFill>
            <a:schemeClr val="accent1"/>
          </a:solidFill>
        </p:spPr>
        <p:txBody>
          <a:bodyPr wrap="square" rtlCol="0">
            <a:spAutoFit/>
          </a:bodyPr>
          <a:lstStyle/>
          <a:p>
            <a:pPr algn="r"/>
            <a:r>
              <a:rPr lang="en-US" b="1" dirty="0">
                <a:solidFill>
                  <a:schemeClr val="bg1"/>
                </a:solidFill>
              </a:rPr>
              <a:t>Final Presentation</a:t>
            </a:r>
          </a:p>
          <a:p>
            <a:pPr algn="r"/>
            <a:r>
              <a:rPr lang="en-US" b="1" dirty="0">
                <a:solidFill>
                  <a:schemeClr val="bg1"/>
                </a:solidFill>
              </a:rPr>
              <a:t>Group-2</a:t>
            </a:r>
          </a:p>
          <a:p>
            <a:pPr algn="r"/>
            <a:r>
              <a:rPr lang="en-IN" b="1" dirty="0">
                <a:solidFill>
                  <a:schemeClr val="bg1"/>
                </a:solidFill>
              </a:rPr>
              <a:t>Gayathiri.S</a:t>
            </a:r>
          </a:p>
          <a:p>
            <a:pPr algn="r"/>
            <a:r>
              <a:rPr lang="en-IN" b="1" dirty="0">
                <a:solidFill>
                  <a:schemeClr val="bg1"/>
                </a:solidFill>
              </a:rPr>
              <a:t>TRIPATHI SUPRIYA BANSHGOPAL</a:t>
            </a:r>
          </a:p>
          <a:p>
            <a:pPr algn="r"/>
            <a:r>
              <a:rPr lang="fi-FI" b="1" dirty="0">
                <a:solidFill>
                  <a:schemeClr val="bg1"/>
                </a:solidFill>
              </a:rPr>
              <a:t>LAVANKULA MOHAN SURYA PAVAN KUMAR</a:t>
            </a:r>
            <a:endParaRPr lang="en-IN" b="1" dirty="0">
              <a:solidFill>
                <a:schemeClr val="bg1"/>
              </a:solidFill>
            </a:endParaRPr>
          </a:p>
        </p:txBody>
      </p:sp>
    </p:spTree>
    <p:extLst>
      <p:ext uri="{BB962C8B-B14F-4D97-AF65-F5344CB8AC3E}">
        <p14:creationId xmlns:p14="http://schemas.microsoft.com/office/powerpoint/2010/main" val="2192548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B5151-06CB-101F-5463-BCE741A06A22}"/>
              </a:ext>
            </a:extLst>
          </p:cNvPr>
          <p:cNvSpPr>
            <a:spLocks noGrp="1"/>
          </p:cNvSpPr>
          <p:nvPr>
            <p:ph type="title"/>
          </p:nvPr>
        </p:nvSpPr>
        <p:spPr/>
        <p:txBody>
          <a:bodyPr/>
          <a:lstStyle/>
          <a:p>
            <a:r>
              <a:rPr lang="en-IN" b="1" dirty="0">
                <a:solidFill>
                  <a:srgbClr val="FFFF00"/>
                </a:solidFill>
              </a:rPr>
              <a:t>Key Takeaways</a:t>
            </a:r>
          </a:p>
        </p:txBody>
      </p:sp>
      <p:sp>
        <p:nvSpPr>
          <p:cNvPr id="3" name="Content Placeholder 2">
            <a:extLst>
              <a:ext uri="{FF2B5EF4-FFF2-40B4-BE49-F238E27FC236}">
                <a16:creationId xmlns:a16="http://schemas.microsoft.com/office/drawing/2014/main" id="{D1D3AE19-787B-D7F5-5522-8EC5C080ABD0}"/>
              </a:ext>
            </a:extLst>
          </p:cNvPr>
          <p:cNvSpPr>
            <a:spLocks noGrp="1"/>
          </p:cNvSpPr>
          <p:nvPr>
            <p:ph idx="1"/>
          </p:nvPr>
        </p:nvSpPr>
        <p:spPr/>
        <p:txBody>
          <a:bodyPr>
            <a:normAutofit/>
          </a:bodyPr>
          <a:lstStyle/>
          <a:p>
            <a:r>
              <a:rPr lang="en-US" sz="2000" b="1" dirty="0">
                <a:solidFill>
                  <a:schemeClr val="bg1">
                    <a:alpha val="70000"/>
                  </a:schemeClr>
                </a:solidFill>
              </a:rPr>
              <a:t>Key Takeaways</a:t>
            </a:r>
          </a:p>
          <a:p>
            <a:r>
              <a:rPr lang="en-US" sz="2000" b="1" dirty="0">
                <a:solidFill>
                  <a:schemeClr val="bg1">
                    <a:alpha val="70000"/>
                  </a:schemeClr>
                </a:solidFill>
              </a:rPr>
              <a:t>The total loan amount stands at $446M, with a total funded amount of $435M and an annual income of $279M, indicating strong financial activity.</a:t>
            </a:r>
          </a:p>
          <a:p>
            <a:r>
              <a:rPr lang="en-US" sz="2000" b="1" dirty="0">
                <a:solidFill>
                  <a:schemeClr val="bg1">
                    <a:alpha val="70000"/>
                  </a:schemeClr>
                </a:solidFill>
              </a:rPr>
              <a:t>Loan amounts have shown significant growth over the years, peaking at $51M recently, with a notable increase from $18M in 2008.</a:t>
            </a:r>
          </a:p>
          <a:p>
            <a:r>
              <a:rPr lang="en-US" sz="2000" b="1" dirty="0">
                <a:solidFill>
                  <a:schemeClr val="bg1">
                    <a:alpha val="70000"/>
                  </a:schemeClr>
                </a:solidFill>
              </a:rPr>
              <a:t>Home ownership status reveals RENT as the largest group (18,847), followed by MORTGAGE (17,645), and OWN with a smaller portion.</a:t>
            </a:r>
          </a:p>
          <a:p>
            <a:r>
              <a:rPr lang="en-US" sz="2000" b="1" dirty="0">
                <a:solidFill>
                  <a:schemeClr val="bg1">
                    <a:alpha val="70000"/>
                  </a:schemeClr>
                </a:solidFill>
              </a:rPr>
              <a:t>Verified loans account for 45.55% of total payments, while non-verified loans make up 31.81%, with the remaining 22.64% attributed to total payments.</a:t>
            </a:r>
          </a:p>
        </p:txBody>
      </p:sp>
      <p:sp>
        <p:nvSpPr>
          <p:cNvPr id="4" name="Slide Number Placeholder 3">
            <a:extLst>
              <a:ext uri="{FF2B5EF4-FFF2-40B4-BE49-F238E27FC236}">
                <a16:creationId xmlns:a16="http://schemas.microsoft.com/office/drawing/2014/main" id="{F70ED808-E030-3333-31DE-48A53C48ACE5}"/>
              </a:ext>
            </a:extLst>
          </p:cNvPr>
          <p:cNvSpPr>
            <a:spLocks noGrp="1"/>
          </p:cNvSpPr>
          <p:nvPr>
            <p:ph type="sldNum" sz="quarter" idx="12"/>
          </p:nvPr>
        </p:nvSpPr>
        <p:spPr/>
        <p:txBody>
          <a:bodyPr/>
          <a:lstStyle/>
          <a:p>
            <a:fld id="{28844951-7827-47D4-8276-7DDE1FA7D85A}" type="slidenum">
              <a:rPr lang="en-US" sz="4000" smtClean="0">
                <a:solidFill>
                  <a:schemeClr val="accent1"/>
                </a:solidFill>
              </a:rPr>
              <a:t>10</a:t>
            </a:fld>
            <a:endParaRPr lang="en-US" sz="4000" dirty="0">
              <a:solidFill>
                <a:schemeClr val="accent1"/>
              </a:solidFill>
            </a:endParaRPr>
          </a:p>
        </p:txBody>
      </p:sp>
    </p:spTree>
    <p:extLst>
      <p:ext uri="{BB962C8B-B14F-4D97-AF65-F5344CB8AC3E}">
        <p14:creationId xmlns:p14="http://schemas.microsoft.com/office/powerpoint/2010/main" val="2639554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Frame 2054">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7" name="Rectangle 2056">
            <a:extLst>
              <a:ext uri="{FF2B5EF4-FFF2-40B4-BE49-F238E27FC236}">
                <a16:creationId xmlns:a16="http://schemas.microsoft.com/office/drawing/2014/main" id="{8A2477EE-FBE5-4DB7-8438-DE1CAC61A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Rectangle 2058">
            <a:extLst>
              <a:ext uri="{FF2B5EF4-FFF2-40B4-BE49-F238E27FC236}">
                <a16:creationId xmlns:a16="http://schemas.microsoft.com/office/drawing/2014/main" id="{5B0E521E-8528-4E92-8B8C-67ED5C5BD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7"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1B453A4-F379-2D98-5ADC-4DF29AABD61B}"/>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l="25"/>
          <a:stretch>
            <a:fillRect/>
          </a:stretch>
        </p:blipFill>
        <p:spPr bwMode="auto">
          <a:xfrm>
            <a:off x="-21815" y="10"/>
            <a:ext cx="12188952" cy="6857990"/>
          </a:xfrm>
          <a:prstGeom prst="rect">
            <a:avLst/>
          </a:prstGeom>
          <a:noFill/>
        </p:spPr>
      </p:pic>
      <p:sp>
        <p:nvSpPr>
          <p:cNvPr id="2" name="Slide Number Placeholder 1">
            <a:extLst>
              <a:ext uri="{FF2B5EF4-FFF2-40B4-BE49-F238E27FC236}">
                <a16:creationId xmlns:a16="http://schemas.microsoft.com/office/drawing/2014/main" id="{1097DEC4-D2F3-DF77-02AF-0A036CAB7DC3}"/>
              </a:ext>
            </a:extLst>
          </p:cNvPr>
          <p:cNvSpPr>
            <a:spLocks noGrp="1"/>
          </p:cNvSpPr>
          <p:nvPr>
            <p:ph type="sldNum" sz="quarter" idx="12"/>
          </p:nvPr>
        </p:nvSpPr>
        <p:spPr/>
        <p:txBody>
          <a:bodyPr/>
          <a:lstStyle/>
          <a:p>
            <a:fld id="{28844951-7827-47D4-8276-7DDE1FA7D85A}" type="slidenum">
              <a:rPr lang="en-US" sz="4800" smtClean="0"/>
              <a:t>11</a:t>
            </a:fld>
            <a:endParaRPr lang="en-US" sz="4800" dirty="0"/>
          </a:p>
        </p:txBody>
      </p:sp>
    </p:spTree>
    <p:extLst>
      <p:ext uri="{BB962C8B-B14F-4D97-AF65-F5344CB8AC3E}">
        <p14:creationId xmlns:p14="http://schemas.microsoft.com/office/powerpoint/2010/main" val="188891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2192000" cy="6858000"/>
          </a:xfrm>
          <a:prstGeom prst="rect">
            <a:avLst/>
          </a:prstGeom>
        </p:spPr>
      </p:pic>
      <p:pic>
        <p:nvPicPr>
          <p:cNvPr id="5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0"/>
            <a:ext cx="4445000" cy="4445000"/>
          </a:xfrm>
          <a:prstGeom prst="rect">
            <a:avLst/>
          </a:prstGeom>
        </p:spPr>
      </p:pic>
      <p:pic>
        <p:nvPicPr>
          <p:cNvPr id="5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5364544" y="0"/>
            <a:ext cx="6826250" cy="6858000"/>
          </a:xfrm>
          <a:prstGeom prst="rect">
            <a:avLst/>
          </a:prstGeom>
        </p:spPr>
      </p:pic>
      <p:pic>
        <p:nvPicPr>
          <p:cNvPr id="509" name="84b3358f-1415-4b90-a71a-e79a5ed50e47">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6">
            <a:alphaModFix/>
          </a:blip>
          <a:stretch/>
        </p:blipFill>
        <p:spPr>
          <a:xfrm>
            <a:off x="5994400" y="1752600"/>
            <a:ext cx="5740400" cy="4648200"/>
          </a:xfrm>
          <a:prstGeom prst="rect">
            <a:avLst/>
          </a:prstGeom>
        </p:spPr>
      </p:pic>
      <p:pic>
        <p:nvPicPr>
          <p:cNvPr id="51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5400" y="-8004"/>
            <a:ext cx="5562600" cy="6866003"/>
          </a:xfrm>
          <a:prstGeom prst="rect">
            <a:avLst/>
          </a:prstGeom>
          <a:noFill/>
        </p:spPr>
      </p:pic>
      <p:sp>
        <p:nvSpPr>
          <p:cNvPr id="515" name="-0">
            <a:extLst>
              <a:ext uri="{FF2B5EF4-FFF2-40B4-BE49-F238E27FC236}">
                <a16:creationId xmlns:a16="http://schemas.microsoft.com/office/drawing/2014/main" id="{111B4A49-B930-4A89-A1CD-6CA2B3D95AED}"/>
              </a:ext>
            </a:extLst>
          </p:cNvPr>
          <p:cNvSpPr txBox="1"/>
          <p:nvPr/>
        </p:nvSpPr>
        <p:spPr>
          <a:xfrm>
            <a:off x="2715641" y="782320"/>
            <a:ext cx="215900" cy="219547"/>
          </a:xfrm>
          <a:prstGeom prst="rect">
            <a:avLst/>
          </a:prstGeom>
          <a:noFill/>
        </p:spPr>
        <p:txBody>
          <a:bodyPr vertOverflow="clip" horzOverflow="clip" wrap="square" lIns="0" tIns="0" rIns="0" bIns="0" rtlCol="0" anchor="t">
            <a:spAutoFit/>
          </a:bodyPr>
          <a:lstStyle/>
          <a:p>
            <a:pPr algn="ctr" defTabSz="304815">
              <a:lnSpc>
                <a:spcPts val="1890"/>
              </a:lnSpc>
            </a:pPr>
            <a:r>
              <a:rPr lang="en-US" sz="1260" spc="13" dirty="0">
                <a:solidFill>
                  <a:srgbClr val="2196F3">
                    <a:alpha val="100000"/>
                  </a:srgbClr>
                </a:solidFill>
                <a:latin typeface="Noto Serif SemiBold" panose="00000700000000000000" pitchFamily="2" charset="0"/>
              </a:rPr>
              <a:t>0</a:t>
            </a:r>
          </a:p>
        </p:txBody>
      </p:sp>
      <p:sp>
        <p:nvSpPr>
          <p:cNvPr id="517" name="Primary Heading-0">
            <a:extLst>
              <a:ext uri="{FF2B5EF4-FFF2-40B4-BE49-F238E27FC236}">
                <a16:creationId xmlns:a16="http://schemas.microsoft.com/office/drawing/2014/main" id="{111B4A49-B930-4A89-A1CD-6CA2B3D95AED}"/>
              </a:ext>
            </a:extLst>
          </p:cNvPr>
          <p:cNvSpPr txBox="1"/>
          <p:nvPr/>
        </p:nvSpPr>
        <p:spPr>
          <a:xfrm>
            <a:off x="583597" y="480994"/>
            <a:ext cx="4679950" cy="491738"/>
          </a:xfrm>
          <a:prstGeom prst="rect">
            <a:avLst/>
          </a:prstGeom>
          <a:noFill/>
        </p:spPr>
        <p:txBody>
          <a:bodyPr vertOverflow="clip" horzOverflow="clip" wrap="square" lIns="0" tIns="0" rIns="0" bIns="0" rtlCol="0" anchor="t">
            <a:spAutoFit/>
          </a:bodyPr>
          <a:lstStyle/>
          <a:p>
            <a:pPr algn="ctr" defTabSz="304815">
              <a:lnSpc>
                <a:spcPts val="1960"/>
              </a:lnSpc>
            </a:pPr>
            <a:r>
              <a:rPr lang="en-US" sz="1400" spc="-28" dirty="0">
                <a:solidFill>
                  <a:srgbClr val="FFFFFF">
                    <a:alpha val="100000"/>
                  </a:srgbClr>
                </a:solidFill>
                <a:latin typeface="IBM Plex Serif SemiBold" panose="00000700000000000000" pitchFamily="2" charset="0"/>
              </a:rPr>
              <a:t>Structure the final presentation in PPT format, following a logical order</a:t>
            </a:r>
          </a:p>
        </p:txBody>
      </p:sp>
      <p:sp>
        <p:nvSpPr>
          <p:cNvPr id="519" name="Description of a primary heading-0">
            <a:extLst>
              <a:ext uri="{FF2B5EF4-FFF2-40B4-BE49-F238E27FC236}">
                <a16:creationId xmlns:a16="http://schemas.microsoft.com/office/drawing/2014/main" id="{111B4A49-B930-4A89-A1CD-6CA2B3D95AED}"/>
              </a:ext>
            </a:extLst>
          </p:cNvPr>
          <p:cNvSpPr txBox="1"/>
          <p:nvPr/>
        </p:nvSpPr>
        <p:spPr>
          <a:xfrm>
            <a:off x="482600" y="1494155"/>
            <a:ext cx="4679950" cy="4378699"/>
          </a:xfrm>
          <a:prstGeom prst="rect">
            <a:avLst/>
          </a:prstGeom>
          <a:noFill/>
        </p:spPr>
        <p:txBody>
          <a:bodyPr vertOverflow="clip" horzOverflow="clip" wrap="square" lIns="0" tIns="0" rIns="0" bIns="0" rtlCol="0" anchor="t">
            <a:spAutoFit/>
          </a:bodyPr>
          <a:lstStyle/>
          <a:p>
            <a:pPr marL="228611" indent="-228611" defTabSz="304815">
              <a:lnSpc>
                <a:spcPct val="200000"/>
              </a:lnSpc>
              <a:buFont typeface="+mj-lt"/>
              <a:buAutoNum type="arabicPeriod"/>
            </a:pPr>
            <a:r>
              <a:rPr lang="en-US" sz="1200" b="1" spc="-12" dirty="0">
                <a:solidFill>
                  <a:srgbClr val="FFFFFF">
                    <a:alpha val="100000"/>
                  </a:srgbClr>
                </a:solidFill>
                <a:latin typeface="IBM Plex Sans" panose="00000700000000000000" pitchFamily="2" charset="0"/>
              </a:rPr>
              <a:t>Group Details </a:t>
            </a:r>
            <a:r>
              <a:rPr lang="en-US" sz="1200" spc="-12" dirty="0">
                <a:solidFill>
                  <a:srgbClr val="FFFFFF">
                    <a:alpha val="100000"/>
                  </a:srgbClr>
                </a:solidFill>
                <a:latin typeface="IBM Plex Sans" panose="00000700000000000000" pitchFamily="2" charset="0"/>
              </a:rPr>
              <a:t>– Team members and roles.</a:t>
            </a:r>
          </a:p>
          <a:p>
            <a:pPr marL="228611" indent="-228611" defTabSz="304815">
              <a:lnSpc>
                <a:spcPct val="200000"/>
              </a:lnSpc>
              <a:buFont typeface="+mj-lt"/>
              <a:buAutoNum type="arabicPeriod"/>
            </a:pPr>
            <a:r>
              <a:rPr lang="en-US" sz="1200" b="1" spc="-12" dirty="0">
                <a:solidFill>
                  <a:srgbClr val="FFFFFF">
                    <a:alpha val="100000"/>
                  </a:srgbClr>
                </a:solidFill>
                <a:latin typeface="IBM Plex Sans" panose="00000700000000000000" pitchFamily="2" charset="0"/>
              </a:rPr>
              <a:t>Project Summary </a:t>
            </a:r>
            <a:r>
              <a:rPr lang="en-US" sz="1200" spc="-12" dirty="0">
                <a:solidFill>
                  <a:srgbClr val="FFFFFF">
                    <a:alpha val="100000"/>
                  </a:srgbClr>
                </a:solidFill>
                <a:latin typeface="IBM Plex Sans" panose="00000700000000000000" pitchFamily="2" charset="0"/>
              </a:rPr>
              <a:t>– Brief overview of objectives and impact.</a:t>
            </a:r>
          </a:p>
          <a:p>
            <a:pPr marL="228611" indent="-228611" defTabSz="304815">
              <a:lnSpc>
                <a:spcPct val="200000"/>
              </a:lnSpc>
              <a:buFont typeface="+mj-lt"/>
              <a:buAutoNum type="arabicPeriod"/>
            </a:pPr>
            <a:r>
              <a:rPr lang="en-US" sz="1200" b="1" spc="-12" dirty="0">
                <a:solidFill>
                  <a:srgbClr val="FFFFFF">
                    <a:alpha val="100000"/>
                  </a:srgbClr>
                </a:solidFill>
                <a:latin typeface="IBM Plex Sans" panose="00000700000000000000" pitchFamily="2" charset="0"/>
              </a:rPr>
              <a:t>KPI List </a:t>
            </a:r>
            <a:r>
              <a:rPr lang="en-US" sz="1200" spc="-12" dirty="0">
                <a:solidFill>
                  <a:srgbClr val="FFFFFF">
                    <a:alpha val="100000"/>
                  </a:srgbClr>
                </a:solidFill>
                <a:latin typeface="IBM Plex Sans" panose="00000700000000000000" pitchFamily="2" charset="0"/>
              </a:rPr>
              <a:t>– Key performance indicators and their business relevance.</a:t>
            </a:r>
          </a:p>
          <a:p>
            <a:pPr marL="228611" indent="-228611" defTabSz="304815">
              <a:lnSpc>
                <a:spcPct val="200000"/>
              </a:lnSpc>
              <a:buFont typeface="+mj-lt"/>
              <a:buAutoNum type="arabicPeriod"/>
            </a:pPr>
            <a:r>
              <a:rPr lang="en-US" sz="1200" b="1" spc="-12" dirty="0">
                <a:solidFill>
                  <a:srgbClr val="FFFFFF">
                    <a:alpha val="100000"/>
                  </a:srgbClr>
                </a:solidFill>
                <a:latin typeface="IBM Plex Sans" panose="00000700000000000000" pitchFamily="2" charset="0"/>
              </a:rPr>
              <a:t>Excel Dashboard </a:t>
            </a:r>
            <a:r>
              <a:rPr lang="en-US" sz="1200" spc="-12" dirty="0">
                <a:solidFill>
                  <a:srgbClr val="FFFFFF">
                    <a:alpha val="100000"/>
                  </a:srgbClr>
                </a:solidFill>
                <a:latin typeface="IBM Plex Sans" panose="00000700000000000000" pitchFamily="2" charset="0"/>
              </a:rPr>
              <a:t>– Initial findings and data trends.</a:t>
            </a:r>
          </a:p>
          <a:p>
            <a:pPr marL="228611" indent="-228611" defTabSz="304815">
              <a:lnSpc>
                <a:spcPct val="200000"/>
              </a:lnSpc>
              <a:buFont typeface="+mj-lt"/>
              <a:buAutoNum type="arabicPeriod"/>
            </a:pPr>
            <a:r>
              <a:rPr lang="en-US" sz="1200" b="1" spc="-12" dirty="0">
                <a:solidFill>
                  <a:srgbClr val="FFFFFF">
                    <a:alpha val="100000"/>
                  </a:srgbClr>
                </a:solidFill>
                <a:latin typeface="IBM Plex Sans" panose="00000700000000000000" pitchFamily="2" charset="0"/>
              </a:rPr>
              <a:t>Tableau Dashboard </a:t>
            </a:r>
            <a:r>
              <a:rPr lang="en-US" sz="1200" spc="-12" dirty="0">
                <a:solidFill>
                  <a:srgbClr val="FFFFFF">
                    <a:alpha val="100000"/>
                  </a:srgbClr>
                </a:solidFill>
                <a:latin typeface="IBM Plex Sans" panose="00000700000000000000" pitchFamily="2" charset="0"/>
              </a:rPr>
              <a:t>– Interactive visualizations and insights.</a:t>
            </a:r>
          </a:p>
          <a:p>
            <a:pPr marL="228611" indent="-228611" defTabSz="304815">
              <a:lnSpc>
                <a:spcPct val="200000"/>
              </a:lnSpc>
              <a:buFont typeface="+mj-lt"/>
              <a:buAutoNum type="arabicPeriod"/>
            </a:pPr>
            <a:r>
              <a:rPr lang="en-US" sz="1200" b="1" spc="-12" dirty="0">
                <a:solidFill>
                  <a:srgbClr val="FFFFFF">
                    <a:alpha val="100000"/>
                  </a:srgbClr>
                </a:solidFill>
                <a:latin typeface="IBM Plex Sans" panose="00000700000000000000" pitchFamily="2" charset="0"/>
              </a:rPr>
              <a:t>Power BI Dashboard </a:t>
            </a:r>
            <a:r>
              <a:rPr lang="en-US" sz="1200" spc="-12" dirty="0">
                <a:solidFill>
                  <a:srgbClr val="FFFFFF">
                    <a:alpha val="100000"/>
                  </a:srgbClr>
                </a:solidFill>
                <a:latin typeface="IBM Plex Sans" panose="00000700000000000000" pitchFamily="2" charset="0"/>
              </a:rPr>
              <a:t>– Advanced analytics and performance tracking.</a:t>
            </a:r>
          </a:p>
          <a:p>
            <a:pPr marL="228611" indent="-228611" defTabSz="304815">
              <a:lnSpc>
                <a:spcPct val="200000"/>
              </a:lnSpc>
              <a:buFont typeface="+mj-lt"/>
              <a:buAutoNum type="arabicPeriod"/>
            </a:pPr>
            <a:r>
              <a:rPr lang="en-US" sz="1200" b="1" spc="-12" dirty="0">
                <a:solidFill>
                  <a:srgbClr val="FFFFFF">
                    <a:alpha val="100000"/>
                  </a:srgbClr>
                </a:solidFill>
                <a:latin typeface="IBM Plex Sans" panose="00000700000000000000" pitchFamily="2" charset="0"/>
              </a:rPr>
              <a:t>SQL Query Image </a:t>
            </a:r>
            <a:r>
              <a:rPr lang="en-US" sz="1200" spc="-12" dirty="0">
                <a:solidFill>
                  <a:srgbClr val="FFFFFF">
                    <a:alpha val="100000"/>
                  </a:srgbClr>
                </a:solidFill>
                <a:latin typeface="IBM Plex Sans" panose="00000700000000000000" pitchFamily="2" charset="0"/>
              </a:rPr>
              <a:t>– Schema and queries used for data transformation.</a:t>
            </a:r>
          </a:p>
          <a:p>
            <a:pPr marL="228611" indent="-228611" defTabSz="304815">
              <a:lnSpc>
                <a:spcPct val="200000"/>
              </a:lnSpc>
              <a:buFont typeface="+mj-lt"/>
              <a:buAutoNum type="arabicPeriod"/>
            </a:pPr>
            <a:r>
              <a:rPr lang="en-US" sz="1200" b="1" spc="-12" dirty="0">
                <a:solidFill>
                  <a:srgbClr val="FFFFFF">
                    <a:alpha val="100000"/>
                  </a:srgbClr>
                </a:solidFill>
                <a:latin typeface="IBM Plex Sans" panose="00000700000000000000" pitchFamily="2" charset="0"/>
              </a:rPr>
              <a:t>Key Takeaways </a:t>
            </a:r>
            <a:r>
              <a:rPr lang="en-US" sz="1200" spc="-12" dirty="0">
                <a:solidFill>
                  <a:srgbClr val="FFFFFF">
                    <a:alpha val="100000"/>
                  </a:srgbClr>
                </a:solidFill>
                <a:latin typeface="IBM Plex Sans" panose="00000700000000000000" pitchFamily="2" charset="0"/>
              </a:rPr>
              <a:t>– Business insights, challenges, and future recommendations</a:t>
            </a:r>
          </a:p>
        </p:txBody>
      </p:sp>
      <p:sp>
        <p:nvSpPr>
          <p:cNvPr id="537" name="Click here to edit title-425">
            <a:extLst>
              <a:ext uri="{FF2B5EF4-FFF2-40B4-BE49-F238E27FC236}">
                <a16:creationId xmlns:a16="http://schemas.microsoft.com/office/drawing/2014/main" id="{111B4A49-B930-4A89-A1CD-6CA2B3D95AED}"/>
              </a:ext>
            </a:extLst>
          </p:cNvPr>
          <p:cNvSpPr txBox="1"/>
          <p:nvPr/>
        </p:nvSpPr>
        <p:spPr>
          <a:xfrm>
            <a:off x="5994400" y="660400"/>
            <a:ext cx="5772150" cy="871329"/>
          </a:xfrm>
          <a:prstGeom prst="rect">
            <a:avLst/>
          </a:prstGeom>
          <a:noFill/>
        </p:spPr>
        <p:txBody>
          <a:bodyPr vertOverflow="clip" horzOverflow="clip" wrap="square" lIns="0" tIns="0" rIns="0" bIns="0" rtlCol="0" anchor="t">
            <a:spAutoFit/>
          </a:bodyPr>
          <a:lstStyle/>
          <a:p>
            <a:pPr defTabSz="304815">
              <a:lnSpc>
                <a:spcPts val="3528"/>
              </a:lnSpc>
            </a:pPr>
            <a:r>
              <a:rPr lang="en-US" sz="2800" spc="-56" dirty="0">
                <a:solidFill>
                  <a:srgbClr val="181C24">
                    <a:alpha val="100000"/>
                  </a:srgbClr>
                </a:solidFill>
                <a:latin typeface="IBM Plex Serif SemiBold" panose="00000700000000000000" pitchFamily="2" charset="0"/>
              </a:rPr>
              <a:t>Final Presentation &amp; Report Preparation</a:t>
            </a:r>
          </a:p>
        </p:txBody>
      </p:sp>
      <p:sp>
        <p:nvSpPr>
          <p:cNvPr id="539" name="Click here to edit label-455">
            <a:extLst>
              <a:ext uri="{FF2B5EF4-FFF2-40B4-BE49-F238E27FC236}">
                <a16:creationId xmlns:a16="http://schemas.microsoft.com/office/drawing/2014/main" id="{111B4A49-B930-4A89-A1CD-6CA2B3D95AED}"/>
              </a:ext>
            </a:extLst>
          </p:cNvPr>
          <p:cNvSpPr txBox="1"/>
          <p:nvPr/>
        </p:nvSpPr>
        <p:spPr>
          <a:xfrm>
            <a:off x="5891593" y="348520"/>
            <a:ext cx="5772150" cy="183320"/>
          </a:xfrm>
          <a:prstGeom prst="rect">
            <a:avLst/>
          </a:prstGeom>
          <a:noFill/>
        </p:spPr>
        <p:txBody>
          <a:bodyPr vertOverflow="clip" horzOverflow="clip" wrap="square" lIns="0" tIns="0" rIns="0" bIns="0" rtlCol="0" anchor="t">
            <a:spAutoFit/>
          </a:bodyPr>
          <a:lstStyle/>
          <a:p>
            <a:pPr defTabSz="304815">
              <a:lnSpc>
                <a:spcPts val="1464"/>
              </a:lnSpc>
            </a:pPr>
            <a:r>
              <a:rPr lang="en-US" sz="1200" b="1" spc="120" dirty="0">
                <a:solidFill>
                  <a:srgbClr val="6E7177">
                    <a:alpha val="100000"/>
                  </a:srgbClr>
                </a:solidFill>
                <a:latin typeface="IBM Plex Sans" panose="00000700000000000000" pitchFamily="2" charset="0"/>
              </a:rPr>
              <a:t>  Report Preparation and final Submission </a:t>
            </a:r>
          </a:p>
        </p:txBody>
      </p:sp>
      <p:sp>
        <p:nvSpPr>
          <p:cNvPr id="2" name="Slide Number Placeholder 1">
            <a:extLst>
              <a:ext uri="{FF2B5EF4-FFF2-40B4-BE49-F238E27FC236}">
                <a16:creationId xmlns:a16="http://schemas.microsoft.com/office/drawing/2014/main" id="{D4688185-82C2-F61F-99C4-2166A9F8E844}"/>
              </a:ext>
            </a:extLst>
          </p:cNvPr>
          <p:cNvSpPr>
            <a:spLocks noGrp="1"/>
          </p:cNvSpPr>
          <p:nvPr>
            <p:ph type="sldNum" sz="quarter" idx="12"/>
          </p:nvPr>
        </p:nvSpPr>
        <p:spPr/>
        <p:txBody>
          <a:bodyPr/>
          <a:lstStyle/>
          <a:p>
            <a:fld id="{3414AC96-115D-4CF4-9B0B-0F2A89887B52}" type="slidenum">
              <a:rPr lang="en-IN" smtClean="0"/>
              <a:t>2</a:t>
            </a:fld>
            <a:endParaRPr lang="en-IN"/>
          </a:p>
        </p:txBody>
      </p:sp>
      <p:sp>
        <p:nvSpPr>
          <p:cNvPr id="3" name="Footer Placeholder 2">
            <a:extLst>
              <a:ext uri="{FF2B5EF4-FFF2-40B4-BE49-F238E27FC236}">
                <a16:creationId xmlns:a16="http://schemas.microsoft.com/office/drawing/2014/main" id="{ABBCFA74-89D9-D33D-E814-4FBB8DE9938A}"/>
              </a:ext>
            </a:extLst>
          </p:cNvPr>
          <p:cNvSpPr>
            <a:spLocks noGrp="1"/>
          </p:cNvSpPr>
          <p:nvPr>
            <p:ph type="ftr" sz="quarter" idx="11"/>
          </p:nvPr>
        </p:nvSpPr>
        <p:spPr/>
        <p:txBody>
          <a:bodyPr/>
          <a:lstStyle/>
          <a:p>
            <a:r>
              <a:rPr lang="en-IN"/>
              <a:t>3</a:t>
            </a:r>
          </a:p>
        </p:txBody>
      </p:sp>
      <p:sp>
        <p:nvSpPr>
          <p:cNvPr id="4" name="TextBox 3">
            <a:extLst>
              <a:ext uri="{FF2B5EF4-FFF2-40B4-BE49-F238E27FC236}">
                <a16:creationId xmlns:a16="http://schemas.microsoft.com/office/drawing/2014/main" id="{9DEFD8FC-4876-F514-7825-4EF8B1CD470F}"/>
              </a:ext>
            </a:extLst>
          </p:cNvPr>
          <p:cNvSpPr txBox="1"/>
          <p:nvPr/>
        </p:nvSpPr>
        <p:spPr>
          <a:xfrm>
            <a:off x="10904561" y="6243851"/>
            <a:ext cx="759182" cy="769441"/>
          </a:xfrm>
          <a:prstGeom prst="rect">
            <a:avLst/>
          </a:prstGeom>
          <a:noFill/>
        </p:spPr>
        <p:txBody>
          <a:bodyPr wrap="square" rtlCol="0">
            <a:spAutoFit/>
          </a:bodyPr>
          <a:lstStyle/>
          <a:p>
            <a:r>
              <a:rPr lang="en-IN" sz="4400" dirty="0">
                <a:solidFill>
                  <a:srgbClr val="FF00FF"/>
                </a:solidFill>
              </a:rPr>
              <a:t>2</a:t>
            </a: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200"/>
                                        <p:tgtEl>
                                          <p:spTgt spid="505"/>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505"/>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507"/>
                                        </p:tgtEl>
                                        <p:attrNameLst>
                                          <p:attrName>style.visibility</p:attrName>
                                        </p:attrNameLst>
                                      </p:cBhvr>
                                      <p:to>
                                        <p:strVal val="visible"/>
                                      </p:to>
                                    </p:set>
                                    <p:animEffect transition="in" filter="fade">
                                      <p:cBhvr>
                                        <p:cTn id="12" dur="1200"/>
                                        <p:tgtEl>
                                          <p:spTgt spid="507"/>
                                        </p:tgtEl>
                                      </p:cBhvr>
                                    </p:animEffect>
                                  </p:childTnLst>
                                </p:cTn>
                              </p:par>
                              <p:par>
                                <p:cTn id="13" presetID="64" presetClass="path" presetSubtype="0" accel="50000" decel="50000" fill="hold" nodeType="withEffect">
                                  <p:stCondLst>
                                    <p:cond delay="0"/>
                                  </p:stCondLst>
                                  <p:childTnLst>
                                    <p:animMotion origin="layout" path="M -1.875E-6 0.07407 L -1.875E-6 0 " pathEditMode="relative" rAng="0" ptsTypes="AA">
                                      <p:cBhvr>
                                        <p:cTn id="14" dur="1200" fill="hold"/>
                                        <p:tgtEl>
                                          <p:spTgt spid="507"/>
                                        </p:tgtEl>
                                        <p:attrNameLst>
                                          <p:attrName>ppt_x</p:attrName>
                                          <p:attrName>ppt_y</p:attrName>
                                        </p:attrNameLst>
                                      </p:cBhvr>
                                      <p:rCtr x="0" y="-3704"/>
                                    </p:animMotion>
                                  </p:childTnLst>
                                </p:cTn>
                              </p:par>
                              <p:par>
                                <p:cTn id="15" presetID="10" presetClass="entr" presetSubtype="0" accel="50000" decel="50000" fill="hold" nodeType="withEffect">
                                  <p:stCondLst>
                                    <p:cond delay="800"/>
                                  </p:stCondLst>
                                  <p:childTnLst>
                                    <p:set>
                                      <p:cBhvr>
                                        <p:cTn id="16" dur="1" fill="hold">
                                          <p:stCondLst>
                                            <p:cond delay="0"/>
                                          </p:stCondLst>
                                        </p:cTn>
                                        <p:tgtEl>
                                          <p:spTgt spid="509"/>
                                        </p:tgtEl>
                                        <p:attrNameLst>
                                          <p:attrName>style.visibility</p:attrName>
                                        </p:attrNameLst>
                                      </p:cBhvr>
                                      <p:to>
                                        <p:strVal val="visible"/>
                                      </p:to>
                                    </p:set>
                                    <p:animEffect transition="in" filter="fade">
                                      <p:cBhvr>
                                        <p:cTn id="17" dur="600"/>
                                        <p:tgtEl>
                                          <p:spTgt spid="509"/>
                                        </p:tgtEl>
                                      </p:cBhvr>
                                    </p:animEffect>
                                  </p:childTnLst>
                                </p:cTn>
                              </p:par>
                              <p:par>
                                <p:cTn id="18" presetID="64" presetClass="path" presetSubtype="0" accel="50000" decel="50000" fill="hold" nodeType="withEffect">
                                  <p:stCondLst>
                                    <p:cond delay="800"/>
                                  </p:stCondLst>
                                  <p:childTnLst>
                                    <p:animMotion origin="layout" path="M -3.33333E-6 0.0463 L -3.33333E-6 -4.44444E-6 " pathEditMode="relative" rAng="0" ptsTypes="AA">
                                      <p:cBhvr>
                                        <p:cTn id="19" dur="600" fill="hold"/>
                                        <p:tgtEl>
                                          <p:spTgt spid="509"/>
                                        </p:tgtEl>
                                        <p:attrNameLst>
                                          <p:attrName>ppt_x</p:attrName>
                                          <p:attrName>ppt_y</p:attrName>
                                        </p:attrNameLst>
                                      </p:cBhvr>
                                      <p:rCtr x="0" y="-2315"/>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511"/>
                                        </p:tgtEl>
                                        <p:attrNameLst>
                                          <p:attrName>style.visibility</p:attrName>
                                        </p:attrNameLst>
                                      </p:cBhvr>
                                      <p:to>
                                        <p:strVal val="visible"/>
                                      </p:to>
                                    </p:set>
                                    <p:animEffect transition="in" filter="fade">
                                      <p:cBhvr>
                                        <p:cTn id="22" dur="1000"/>
                                        <p:tgtEl>
                                          <p:spTgt spid="511"/>
                                        </p:tgtEl>
                                      </p:cBhvr>
                                    </p:animEffect>
                                  </p:childTnLst>
                                </p:cTn>
                              </p:par>
                              <p:par>
                                <p:cTn id="23" presetID="64" presetClass="path" presetSubtype="0" accel="50000" decel="50000" fill="hold" nodeType="withEffect">
                                  <p:stCondLst>
                                    <p:cond delay="0"/>
                                  </p:stCondLst>
                                  <p:childTnLst>
                                    <p:animMotion origin="layout" path="M 1.66667E-6 0.04629 L 1.66667E-6 4.44444E-6 " pathEditMode="relative" rAng="0" ptsTypes="AA">
                                      <p:cBhvr>
                                        <p:cTn id="24" dur="1000" fill="hold"/>
                                        <p:tgtEl>
                                          <p:spTgt spid="511"/>
                                        </p:tgtEl>
                                        <p:attrNameLst>
                                          <p:attrName>ppt_x</p:attrName>
                                          <p:attrName>ppt_y</p:attrName>
                                        </p:attrNameLst>
                                      </p:cBhvr>
                                      <p:rCtr x="0" y="-2315"/>
                                    </p:animMotion>
                                  </p:childTnLst>
                                </p:cTn>
                              </p:par>
                              <p:par>
                                <p:cTn id="25" presetID="10" presetClass="entr" presetSubtype="0" accel="50000" decel="50000" fill="hold" nodeType="withEffect">
                                  <p:stCondLst>
                                    <p:cond delay="1200"/>
                                  </p:stCondLst>
                                  <p:childTnLst>
                                    <p:set>
                                      <p:cBhvr>
                                        <p:cTn id="26" dur="1" fill="hold">
                                          <p:stCondLst>
                                            <p:cond delay="0"/>
                                          </p:stCondLst>
                                        </p:cTn>
                                        <p:tgtEl>
                                          <p:spTgt spid="515"/>
                                        </p:tgtEl>
                                        <p:attrNameLst>
                                          <p:attrName>style.visibility</p:attrName>
                                        </p:attrNameLst>
                                      </p:cBhvr>
                                      <p:to>
                                        <p:strVal val="visible"/>
                                      </p:to>
                                    </p:set>
                                    <p:animEffect transition="in" filter="fade">
                                      <p:cBhvr>
                                        <p:cTn id="27" dur="1000"/>
                                        <p:tgtEl>
                                          <p:spTgt spid="515"/>
                                        </p:tgtEl>
                                      </p:cBhvr>
                                    </p:animEffect>
                                  </p:childTnLst>
                                </p:cTn>
                              </p:par>
                              <p:par>
                                <p:cTn id="28" presetID="64" presetClass="path" presetSubtype="0" accel="50000" decel="50000" fill="hold" nodeType="withEffect">
                                  <p:stCondLst>
                                    <p:cond delay="1200"/>
                                  </p:stCondLst>
                                  <p:childTnLst>
                                    <p:animMotion origin="layout" path="M -1.9550323E-06 0.046299193 L -1.9550323E-06 2.8963443E-06 E" pathEditMode="relative" ptsTypes="">
                                      <p:cBhvr>
                                        <p:cTn id="29" dur="1000" fill="hold"/>
                                        <p:tgtEl>
                                          <p:spTgt spid="515"/>
                                        </p:tgtEl>
                                        <p:attrNameLst>
                                          <p:attrName>ppt_x</p:attrName>
                                          <p:attrName>ppt_y</p:attrName>
                                        </p:attrNameLst>
                                      </p:cBhvr>
                                    </p:animMotion>
                                  </p:childTnLst>
                                </p:cTn>
                              </p:par>
                              <p:par>
                                <p:cTn id="30" presetID="10" presetClass="entr" presetSubtype="0" accel="50000" decel="50000" fill="hold" nodeType="withEffect">
                                  <p:stCondLst>
                                    <p:cond delay="1200"/>
                                  </p:stCondLst>
                                  <p:childTnLst>
                                    <p:set>
                                      <p:cBhvr>
                                        <p:cTn id="31" dur="1" fill="hold">
                                          <p:stCondLst>
                                            <p:cond delay="0"/>
                                          </p:stCondLst>
                                        </p:cTn>
                                        <p:tgtEl>
                                          <p:spTgt spid="517"/>
                                        </p:tgtEl>
                                        <p:attrNameLst>
                                          <p:attrName>style.visibility</p:attrName>
                                        </p:attrNameLst>
                                      </p:cBhvr>
                                      <p:to>
                                        <p:strVal val="visible"/>
                                      </p:to>
                                    </p:set>
                                    <p:animEffect transition="in" filter="fade">
                                      <p:cBhvr>
                                        <p:cTn id="32" dur="1000"/>
                                        <p:tgtEl>
                                          <p:spTgt spid="517"/>
                                        </p:tgtEl>
                                      </p:cBhvr>
                                    </p:animEffect>
                                  </p:childTnLst>
                                </p:cTn>
                              </p:par>
                              <p:par>
                                <p:cTn id="33" presetID="64" presetClass="path" presetSubtype="0" accel="50000" decel="50000" fill="hold" nodeType="withEffect">
                                  <p:stCondLst>
                                    <p:cond delay="1200"/>
                                  </p:stCondLst>
                                  <p:childTnLst>
                                    <p:animMotion origin="layout" path="M 0 0.046295717 L 0 -5.7926883E-07 E" pathEditMode="relative" ptsTypes="">
                                      <p:cBhvr>
                                        <p:cTn id="34" dur="1000" fill="hold"/>
                                        <p:tgtEl>
                                          <p:spTgt spid="517"/>
                                        </p:tgtEl>
                                        <p:attrNameLst>
                                          <p:attrName>ppt_x</p:attrName>
                                          <p:attrName>ppt_y</p:attrName>
                                        </p:attrNameLst>
                                      </p:cBhvr>
                                    </p:animMotion>
                                  </p:childTnLst>
                                </p:cTn>
                              </p:par>
                              <p:par>
                                <p:cTn id="35" presetID="10" presetClass="entr" presetSubtype="0" accel="50000" decel="50000" fill="hold" nodeType="withEffect">
                                  <p:stCondLst>
                                    <p:cond delay="1200"/>
                                  </p:stCondLst>
                                  <p:childTnLst>
                                    <p:set>
                                      <p:cBhvr>
                                        <p:cTn id="36" dur="1" fill="hold">
                                          <p:stCondLst>
                                            <p:cond delay="0"/>
                                          </p:stCondLst>
                                        </p:cTn>
                                        <p:tgtEl>
                                          <p:spTgt spid="519"/>
                                        </p:tgtEl>
                                        <p:attrNameLst>
                                          <p:attrName>style.visibility</p:attrName>
                                        </p:attrNameLst>
                                      </p:cBhvr>
                                      <p:to>
                                        <p:strVal val="visible"/>
                                      </p:to>
                                    </p:set>
                                    <p:animEffect transition="in" filter="fade">
                                      <p:cBhvr>
                                        <p:cTn id="37" dur="1000"/>
                                        <p:tgtEl>
                                          <p:spTgt spid="519"/>
                                        </p:tgtEl>
                                      </p:cBhvr>
                                    </p:animEffect>
                                  </p:childTnLst>
                                </p:cTn>
                              </p:par>
                              <p:par>
                                <p:cTn id="38" presetID="64" presetClass="path" presetSubtype="0" accel="50000" decel="50000" fill="hold" nodeType="withEffect">
                                  <p:stCondLst>
                                    <p:cond delay="1200"/>
                                  </p:stCondLst>
                                  <p:childTnLst>
                                    <p:animMotion origin="layout" path="M 0 0.0462934 L 0 -2.8963443E-06 E" pathEditMode="relative" ptsTypes="">
                                      <p:cBhvr>
                                        <p:cTn id="39" dur="1000" fill="hold"/>
                                        <p:tgtEl>
                                          <p:spTgt spid="519"/>
                                        </p:tgtEl>
                                        <p:attrNameLst>
                                          <p:attrName>ppt_x</p:attrName>
                                          <p:attrName>ppt_y</p:attrName>
                                        </p:attrNameLst>
                                      </p:cBhvr>
                                    </p:animMotion>
                                  </p:childTnLst>
                                </p:cTn>
                              </p:par>
                              <p:par>
                                <p:cTn id="40" presetID="10" presetClass="entr" presetSubtype="0" accel="50000" decel="50000" fill="hold" nodeType="withEffect">
                                  <p:stCondLst>
                                    <p:cond delay="30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600"/>
                                        <p:tgtEl>
                                          <p:spTgt spid="537"/>
                                        </p:tgtEl>
                                      </p:cBhvr>
                                    </p:animEffect>
                                  </p:childTnLst>
                                </p:cTn>
                              </p:par>
                              <p:par>
                                <p:cTn id="43" presetID="64" presetClass="path" presetSubtype="0" accel="50000" decel="50000" fill="hold" nodeType="withEffect">
                                  <p:stCondLst>
                                    <p:cond delay="300"/>
                                  </p:stCondLst>
                                  <p:childTnLst>
                                    <p:animMotion origin="layout" path="M 0 0.046296295 L 0 0 E" pathEditMode="relative" ptsTypes="">
                                      <p:cBhvr>
                                        <p:cTn id="44" dur="600" fill="hold"/>
                                        <p:tgtEl>
                                          <p:spTgt spid="537"/>
                                        </p:tgtEl>
                                        <p:attrNameLst>
                                          <p:attrName>ppt_x</p:attrName>
                                          <p:attrName>ppt_y</p:attrName>
                                        </p:attrNameLst>
                                      </p:cBhvr>
                                    </p:animMotion>
                                  </p:childTnLst>
                                </p:cTn>
                              </p:par>
                              <p:par>
                                <p:cTn id="45" presetID="10" presetClass="entr" presetSubtype="0" accel="50000" decel="50000" fill="hold" nodeType="withEffect">
                                  <p:stCondLst>
                                    <p:cond delay="100"/>
                                  </p:stCondLst>
                                  <p:childTnLst>
                                    <p:set>
                                      <p:cBhvr>
                                        <p:cTn id="46" dur="1" fill="hold">
                                          <p:stCondLst>
                                            <p:cond delay="0"/>
                                          </p:stCondLst>
                                        </p:cTn>
                                        <p:tgtEl>
                                          <p:spTgt spid="539"/>
                                        </p:tgtEl>
                                        <p:attrNameLst>
                                          <p:attrName>style.visibility</p:attrName>
                                        </p:attrNameLst>
                                      </p:cBhvr>
                                      <p:to>
                                        <p:strVal val="visible"/>
                                      </p:to>
                                    </p:set>
                                    <p:animEffect transition="in" filter="fade">
                                      <p:cBhvr>
                                        <p:cTn id="47" dur="600"/>
                                        <p:tgtEl>
                                          <p:spTgt spid="539"/>
                                        </p:tgtEl>
                                      </p:cBhvr>
                                    </p:animEffect>
                                  </p:childTnLst>
                                </p:cTn>
                              </p:par>
                              <p:par>
                                <p:cTn id="48" presetID="64" presetClass="path" presetSubtype="0" accel="50000" decel="50000" fill="hold" nodeType="withEffect">
                                  <p:stCondLst>
                                    <p:cond delay="100"/>
                                  </p:stCondLst>
                                  <p:childTnLst>
                                    <p:animMotion origin="layout" path="M 0 0.046296295 L 0 0 E" pathEditMode="relative" ptsTypes="">
                                      <p:cBhvr>
                                        <p:cTn id="49" dur="600" fill="hold"/>
                                        <p:tgtEl>
                                          <p:spTgt spid="5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p:bldP spid="507" grpId="0"/>
      <p:bldP spid="509" grpId="0"/>
      <p:bldP spid="511" grpId="0"/>
      <p:bldP spid="515" grpId="0"/>
      <p:bldP spid="517" grpId="0"/>
      <p:bldP spid="519" grpId="0"/>
      <p:bldP spid="537" grpId="0"/>
      <p:bldP spid="5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C609-A65F-AEF5-E3A9-FAE55F97B539}"/>
              </a:ext>
            </a:extLst>
          </p:cNvPr>
          <p:cNvSpPr>
            <a:spLocks noGrp="1"/>
          </p:cNvSpPr>
          <p:nvPr>
            <p:ph type="title"/>
          </p:nvPr>
        </p:nvSpPr>
        <p:spPr/>
        <p:txBody>
          <a:bodyPr/>
          <a:lstStyle/>
          <a:p>
            <a:pPr algn="ctr"/>
            <a:r>
              <a:rPr lang="en-IN" u="sng" dirty="0">
                <a:solidFill>
                  <a:srgbClr val="FFFF00"/>
                </a:solidFill>
              </a:rPr>
              <a:t>Project Summary</a:t>
            </a:r>
          </a:p>
        </p:txBody>
      </p:sp>
      <p:sp>
        <p:nvSpPr>
          <p:cNvPr id="3" name="Slide Number Placeholder 2">
            <a:extLst>
              <a:ext uri="{FF2B5EF4-FFF2-40B4-BE49-F238E27FC236}">
                <a16:creationId xmlns:a16="http://schemas.microsoft.com/office/drawing/2014/main" id="{C1EC539F-4BEC-9205-665C-603EDBFB7621}"/>
              </a:ext>
            </a:extLst>
          </p:cNvPr>
          <p:cNvSpPr>
            <a:spLocks noGrp="1"/>
          </p:cNvSpPr>
          <p:nvPr>
            <p:ph type="sldNum" sz="quarter" idx="12"/>
          </p:nvPr>
        </p:nvSpPr>
        <p:spPr/>
        <p:txBody>
          <a:bodyPr/>
          <a:lstStyle/>
          <a:p>
            <a:fld id="{28844951-7827-47D4-8276-7DDE1FA7D85A}" type="slidenum">
              <a:rPr lang="en-US" sz="4000" smtClean="0">
                <a:solidFill>
                  <a:schemeClr val="accent1"/>
                </a:solidFill>
              </a:rPr>
              <a:t>3</a:t>
            </a:fld>
            <a:endParaRPr lang="en-US" sz="4000" dirty="0">
              <a:solidFill>
                <a:schemeClr val="accent1"/>
              </a:solidFill>
            </a:endParaRPr>
          </a:p>
        </p:txBody>
      </p:sp>
      <p:sp>
        <p:nvSpPr>
          <p:cNvPr id="6" name="Content Placeholder 5">
            <a:extLst>
              <a:ext uri="{FF2B5EF4-FFF2-40B4-BE49-F238E27FC236}">
                <a16:creationId xmlns:a16="http://schemas.microsoft.com/office/drawing/2014/main" id="{760461F1-2DE4-B92D-6BCB-E7A306AFBAB0}"/>
              </a:ext>
            </a:extLst>
          </p:cNvPr>
          <p:cNvSpPr>
            <a:spLocks noGrp="1"/>
          </p:cNvSpPr>
          <p:nvPr>
            <p:ph idx="1"/>
          </p:nvPr>
        </p:nvSpPr>
        <p:spPr/>
        <p:txBody>
          <a:bodyPr>
            <a:normAutofit lnSpcReduction="10000"/>
          </a:bodyPr>
          <a:lstStyle/>
          <a:p>
            <a:pPr algn="just"/>
            <a:r>
              <a:rPr lang="en-US" b="1" u="sng" dirty="0">
                <a:solidFill>
                  <a:schemeClr val="bg1"/>
                </a:solidFill>
              </a:rPr>
              <a:t>Objectives and Impact: </a:t>
            </a:r>
            <a:r>
              <a:rPr lang="en-US" dirty="0">
                <a:solidFill>
                  <a:schemeClr val="bg1">
                    <a:alpha val="70000"/>
                  </a:schemeClr>
                </a:solidFill>
              </a:rPr>
              <a:t>The Bank Analytics project aimed to build an interactive Power BI dashboard to track key metrics such as loans, deposits, and customer segmentation. It simplified complex data into actionable insights, reduced manual reporting, and improved financial accuracy. With real-time branch and customer performance tracking, managers achieved smarter decisions, stronger risk management, and greater efficiency, ultimately driving profitability and customer-focused strategies.</a:t>
            </a:r>
            <a:endParaRPr lang="en-IN" b="1" dirty="0">
              <a:solidFill>
                <a:schemeClr val="bg1">
                  <a:alpha val="7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694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0188B4FC-41C0-705E-B64F-EDE466B95DA9}"/>
              </a:ext>
            </a:extLst>
          </p:cNvPr>
          <p:cNvPicPr>
            <a:picLocks noChangeAspect="1"/>
          </p:cNvPicPr>
          <p:nvPr/>
        </p:nvPicPr>
        <p:blipFill>
          <a:blip r:embed="rId2">
            <a:alphaModFix amt="80000"/>
          </a:blip>
          <a:srcRect t="679" r="1" b="52"/>
          <a:stretch>
            <a:fillRect/>
          </a:stretch>
        </p:blipFill>
        <p:spPr>
          <a:xfrm>
            <a:off x="-2" y="1424939"/>
            <a:ext cx="12192002" cy="5431731"/>
          </a:xfrm>
          <a:prstGeom prst="rect">
            <a:avLst/>
          </a:prstGeom>
        </p:spPr>
      </p:pic>
      <p:sp>
        <p:nvSpPr>
          <p:cNvPr id="8" name="TextBox 7">
            <a:extLst>
              <a:ext uri="{FF2B5EF4-FFF2-40B4-BE49-F238E27FC236}">
                <a16:creationId xmlns:a16="http://schemas.microsoft.com/office/drawing/2014/main" id="{385CEC49-0103-0539-15E1-49658787607E}"/>
              </a:ext>
            </a:extLst>
          </p:cNvPr>
          <p:cNvSpPr txBox="1"/>
          <p:nvPr/>
        </p:nvSpPr>
        <p:spPr>
          <a:xfrm>
            <a:off x="2590801" y="182855"/>
            <a:ext cx="8084819" cy="1569660"/>
          </a:xfrm>
          <a:prstGeom prst="rect">
            <a:avLst/>
          </a:prstGeom>
          <a:noFill/>
        </p:spPr>
        <p:txBody>
          <a:bodyPr wrap="square" rtlCol="0">
            <a:spAutoFit/>
          </a:bodyPr>
          <a:lstStyle/>
          <a:p>
            <a:r>
              <a:rPr lang="en-US" sz="4800" spc="-42" dirty="0">
                <a:solidFill>
                  <a:srgbClr val="FFFF00"/>
                </a:solidFill>
                <a:latin typeface="IBM Plex Serif SemiBold" panose="00000700000000000000" pitchFamily="2" charset="0"/>
              </a:rPr>
              <a:t>Hospitality Data Model </a:t>
            </a:r>
          </a:p>
          <a:p>
            <a:endParaRPr lang="en-IN" sz="4800" dirty="0">
              <a:solidFill>
                <a:srgbClr val="FFFF00"/>
              </a:solidFill>
            </a:endParaRPr>
          </a:p>
        </p:txBody>
      </p:sp>
      <p:pic>
        <p:nvPicPr>
          <p:cNvPr id="3" name="Picture 2">
            <a:extLst>
              <a:ext uri="{FF2B5EF4-FFF2-40B4-BE49-F238E27FC236}">
                <a16:creationId xmlns:a16="http://schemas.microsoft.com/office/drawing/2014/main" id="{0130B00F-E302-4101-1BDA-6E1AC202FEBC}"/>
              </a:ext>
            </a:extLst>
          </p:cNvPr>
          <p:cNvPicPr>
            <a:picLocks noChangeAspect="1"/>
          </p:cNvPicPr>
          <p:nvPr/>
        </p:nvPicPr>
        <p:blipFill>
          <a:blip r:embed="rId3">
            <a:duotone>
              <a:prstClr val="black"/>
              <a:schemeClr val="accent1">
                <a:lumMod val="20000"/>
                <a:lumOff val="80000"/>
                <a:tint val="45000"/>
                <a:satMod val="400000"/>
              </a:schemeClr>
            </a:duotone>
          </a:blip>
          <a:stretch>
            <a:fillRect/>
          </a:stretch>
        </p:blipFill>
        <p:spPr>
          <a:xfrm>
            <a:off x="-3050" y="-1716"/>
            <a:ext cx="12195050" cy="6858000"/>
          </a:xfrm>
          <a:prstGeom prst="rect">
            <a:avLst/>
          </a:prstGeom>
        </p:spPr>
      </p:pic>
      <p:sp>
        <p:nvSpPr>
          <p:cNvPr id="4" name="Slide Number Placeholder 3">
            <a:extLst>
              <a:ext uri="{FF2B5EF4-FFF2-40B4-BE49-F238E27FC236}">
                <a16:creationId xmlns:a16="http://schemas.microsoft.com/office/drawing/2014/main" id="{E8CDC7D7-ACE7-0541-50AB-4712B2730FAB}"/>
              </a:ext>
            </a:extLst>
          </p:cNvPr>
          <p:cNvSpPr>
            <a:spLocks noGrp="1"/>
          </p:cNvSpPr>
          <p:nvPr>
            <p:ph type="sldNum" sz="quarter" idx="12"/>
          </p:nvPr>
        </p:nvSpPr>
        <p:spPr>
          <a:xfrm>
            <a:off x="8610600" y="6429375"/>
            <a:ext cx="2743200" cy="365125"/>
          </a:xfrm>
        </p:spPr>
        <p:txBody>
          <a:bodyPr>
            <a:normAutofit/>
          </a:bodyPr>
          <a:lstStyle/>
          <a:p>
            <a:pPr>
              <a:lnSpc>
                <a:spcPct val="90000"/>
              </a:lnSpc>
              <a:spcAft>
                <a:spcPts val="600"/>
              </a:spcAft>
            </a:pPr>
            <a:fld id="{28844951-7827-47D4-8276-7DDE1FA7D85A}" type="slidenum">
              <a:rPr lang="en-US" sz="1800"/>
              <a:pPr>
                <a:lnSpc>
                  <a:spcPct val="90000"/>
                </a:lnSpc>
                <a:spcAft>
                  <a:spcPts val="600"/>
                </a:spcAft>
              </a:pPr>
              <a:t>4</a:t>
            </a:fld>
            <a:endParaRPr lang="en-US" sz="1800" dirty="0"/>
          </a:p>
        </p:txBody>
      </p:sp>
    </p:spTree>
    <p:extLst>
      <p:ext uri="{BB962C8B-B14F-4D97-AF65-F5344CB8AC3E}">
        <p14:creationId xmlns:p14="http://schemas.microsoft.com/office/powerpoint/2010/main" val="84655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A620F-DA5B-DDC6-9F4F-780A959CDFF5}"/>
              </a:ext>
            </a:extLst>
          </p:cNvPr>
          <p:cNvSpPr>
            <a:spLocks noGrp="1"/>
          </p:cNvSpPr>
          <p:nvPr>
            <p:ph type="title"/>
          </p:nvPr>
        </p:nvSpPr>
        <p:spPr/>
        <p:txBody>
          <a:bodyPr/>
          <a:lstStyle/>
          <a:p>
            <a:r>
              <a:rPr lang="en-IN" b="1" dirty="0">
                <a:solidFill>
                  <a:srgbClr val="FFFF00"/>
                </a:solidFill>
              </a:rPr>
              <a:t>KPI List</a:t>
            </a:r>
          </a:p>
        </p:txBody>
      </p:sp>
      <p:sp>
        <p:nvSpPr>
          <p:cNvPr id="5" name="Slide Number Placeholder 4">
            <a:extLst>
              <a:ext uri="{FF2B5EF4-FFF2-40B4-BE49-F238E27FC236}">
                <a16:creationId xmlns:a16="http://schemas.microsoft.com/office/drawing/2014/main" id="{47ECA737-A651-29D0-B6C4-46E2AD198000}"/>
              </a:ext>
            </a:extLst>
          </p:cNvPr>
          <p:cNvSpPr>
            <a:spLocks noGrp="1"/>
          </p:cNvSpPr>
          <p:nvPr>
            <p:ph type="sldNum" sz="quarter" idx="12"/>
          </p:nvPr>
        </p:nvSpPr>
        <p:spPr>
          <a:xfrm>
            <a:off x="8782903" y="6176963"/>
            <a:ext cx="2743200" cy="882650"/>
          </a:xfrm>
        </p:spPr>
        <p:txBody>
          <a:bodyPr/>
          <a:lstStyle/>
          <a:p>
            <a:fld id="{28844951-7827-47D4-8276-7DDE1FA7D85A}" type="slidenum">
              <a:rPr lang="en-US" sz="4000" smtClean="0">
                <a:solidFill>
                  <a:schemeClr val="accent1"/>
                </a:solidFill>
              </a:rPr>
              <a:t>5</a:t>
            </a:fld>
            <a:endParaRPr lang="en-US" sz="4000" dirty="0">
              <a:solidFill>
                <a:schemeClr val="accent1"/>
              </a:solidFill>
            </a:endParaRPr>
          </a:p>
        </p:txBody>
      </p:sp>
      <p:sp>
        <p:nvSpPr>
          <p:cNvPr id="8" name="Content Placeholder 6">
            <a:extLst>
              <a:ext uri="{FF2B5EF4-FFF2-40B4-BE49-F238E27FC236}">
                <a16:creationId xmlns:a16="http://schemas.microsoft.com/office/drawing/2014/main" id="{4E18DD1D-CBCD-C200-5364-69E944332FCB}"/>
              </a:ext>
            </a:extLst>
          </p:cNvPr>
          <p:cNvSpPr txBox="1">
            <a:spLocks/>
          </p:cNvSpPr>
          <p:nvPr/>
        </p:nvSpPr>
        <p:spPr>
          <a:xfrm>
            <a:off x="4701653" y="2178657"/>
            <a:ext cx="6414447" cy="3998306"/>
          </a:xfrm>
          <a:prstGeom prst="rect">
            <a:avLst/>
          </a:prstGeom>
        </p:spPr>
        <p:txBody>
          <a:bodyPr vert="horz" lIns="91440" tIns="45720" rIns="91440" bIns="45720" rtlCol="0">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6858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002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bg1">
                    <a:alpha val="70000"/>
                  </a:schemeClr>
                </a:solidFill>
              </a:rPr>
              <a:t>Revenue by Room Category</a:t>
            </a:r>
          </a:p>
          <a:p>
            <a:r>
              <a:rPr lang="en-IN" b="1" dirty="0">
                <a:solidFill>
                  <a:schemeClr val="bg1">
                    <a:alpha val="70000"/>
                  </a:schemeClr>
                </a:solidFill>
              </a:rPr>
              <a:t>Weekday vs. Weekend Performance</a:t>
            </a:r>
          </a:p>
          <a:p>
            <a:r>
              <a:rPr lang="en-IN" b="1" dirty="0">
                <a:solidFill>
                  <a:schemeClr val="bg1">
                    <a:alpha val="70000"/>
                  </a:schemeClr>
                </a:solidFill>
              </a:rPr>
              <a:t>Revenue by State/Location</a:t>
            </a:r>
          </a:p>
          <a:p>
            <a:r>
              <a:rPr lang="en-IN" b="1" dirty="0">
                <a:solidFill>
                  <a:schemeClr val="bg1">
                    <a:alpha val="70000"/>
                  </a:schemeClr>
                </a:solidFill>
              </a:rPr>
              <a:t>Check-out / Cancel / No-show Status</a:t>
            </a:r>
          </a:p>
        </p:txBody>
      </p:sp>
      <p:sp>
        <p:nvSpPr>
          <p:cNvPr id="4" name="Content Placeholder 3">
            <a:extLst>
              <a:ext uri="{FF2B5EF4-FFF2-40B4-BE49-F238E27FC236}">
                <a16:creationId xmlns:a16="http://schemas.microsoft.com/office/drawing/2014/main" id="{2611548E-9A63-E487-2F80-01A2A489A474}"/>
              </a:ext>
            </a:extLst>
          </p:cNvPr>
          <p:cNvSpPr>
            <a:spLocks noGrp="1"/>
          </p:cNvSpPr>
          <p:nvPr>
            <p:ph idx="1"/>
          </p:nvPr>
        </p:nvSpPr>
        <p:spPr>
          <a:ln>
            <a:noFill/>
          </a:ln>
        </p:spPr>
        <p:txBody>
          <a:bodyPr/>
          <a:lstStyle/>
          <a:p>
            <a:r>
              <a:rPr lang="en-US" b="1" dirty="0">
                <a:solidFill>
                  <a:schemeClr val="bg1">
                    <a:alpha val="70000"/>
                  </a:schemeClr>
                </a:solidFill>
              </a:rPr>
              <a:t>Total Revenue</a:t>
            </a:r>
          </a:p>
          <a:p>
            <a:r>
              <a:rPr lang="en-US" b="1" dirty="0">
                <a:solidFill>
                  <a:schemeClr val="bg1">
                    <a:alpha val="70000"/>
                  </a:schemeClr>
                </a:solidFill>
              </a:rPr>
              <a:t>Occupancy Rate</a:t>
            </a:r>
          </a:p>
          <a:p>
            <a:r>
              <a:rPr lang="en-US" b="1" dirty="0">
                <a:solidFill>
                  <a:schemeClr val="bg1">
                    <a:alpha val="70000"/>
                  </a:schemeClr>
                </a:solidFill>
              </a:rPr>
              <a:t>Cancellation Rate</a:t>
            </a:r>
          </a:p>
          <a:p>
            <a:r>
              <a:rPr lang="en-US" b="1" dirty="0">
                <a:solidFill>
                  <a:schemeClr val="bg1">
                    <a:alpha val="70000"/>
                  </a:schemeClr>
                </a:solidFill>
              </a:rPr>
              <a:t>Total Bookings</a:t>
            </a:r>
          </a:p>
          <a:p>
            <a:r>
              <a:rPr lang="en-US" b="1" dirty="0">
                <a:solidFill>
                  <a:schemeClr val="bg1">
                    <a:alpha val="70000"/>
                  </a:schemeClr>
                </a:solidFill>
              </a:rPr>
              <a:t>Utilized Capacity</a:t>
            </a:r>
          </a:p>
          <a:p>
            <a:r>
              <a:rPr lang="en-US" b="1" dirty="0">
                <a:solidFill>
                  <a:schemeClr val="bg1">
                    <a:alpha val="70000"/>
                  </a:schemeClr>
                </a:solidFill>
              </a:rPr>
              <a:t>Booking Trends</a:t>
            </a:r>
            <a:endParaRPr lang="en-IN" b="1" dirty="0">
              <a:solidFill>
                <a:schemeClr val="bg1">
                  <a:alpha val="70000"/>
                </a:schemeClr>
              </a:solidFill>
            </a:endParaRPr>
          </a:p>
        </p:txBody>
      </p:sp>
      <p:pic>
        <p:nvPicPr>
          <p:cNvPr id="6" name="Picture 5">
            <a:extLst>
              <a:ext uri="{FF2B5EF4-FFF2-40B4-BE49-F238E27FC236}">
                <a16:creationId xmlns:a16="http://schemas.microsoft.com/office/drawing/2014/main" id="{9470C5D4-FCF4-DABA-41F9-A7DB04BB8915}"/>
              </a:ext>
            </a:extLst>
          </p:cNvPr>
          <p:cNvPicPr>
            <a:picLocks noChangeAspect="1"/>
          </p:cNvPicPr>
          <p:nvPr/>
        </p:nvPicPr>
        <p:blipFill>
          <a:blip r:embed="rId2">
            <a:duotone>
              <a:prstClr val="black"/>
              <a:schemeClr val="accent1">
                <a:lumMod val="20000"/>
                <a:lumOff val="80000"/>
                <a:tint val="45000"/>
                <a:satMod val="400000"/>
              </a:schemeClr>
            </a:duotone>
          </a:blip>
          <a:stretch>
            <a:fillRect/>
          </a:stretch>
        </p:blipFill>
        <p:spPr>
          <a:xfrm>
            <a:off x="493594" y="477671"/>
            <a:ext cx="11204812" cy="5875362"/>
          </a:xfrm>
          <a:prstGeom prst="rect">
            <a:avLst/>
          </a:prstGeom>
        </p:spPr>
      </p:pic>
    </p:spTree>
    <p:extLst>
      <p:ext uri="{BB962C8B-B14F-4D97-AF65-F5344CB8AC3E}">
        <p14:creationId xmlns:p14="http://schemas.microsoft.com/office/powerpoint/2010/main" val="3672572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7A36-ED5F-3A45-A792-ACEF656FB471}"/>
              </a:ext>
            </a:extLst>
          </p:cNvPr>
          <p:cNvSpPr>
            <a:spLocks noGrp="1"/>
          </p:cNvSpPr>
          <p:nvPr>
            <p:ph type="title"/>
          </p:nvPr>
        </p:nvSpPr>
        <p:spPr>
          <a:xfrm>
            <a:off x="838200" y="681037"/>
            <a:ext cx="10515600" cy="1833563"/>
          </a:xfrm>
        </p:spPr>
        <p:txBody>
          <a:bodyPr>
            <a:noAutofit/>
          </a:bodyPr>
          <a:lstStyle/>
          <a:p>
            <a:pPr algn="ctr"/>
            <a:r>
              <a:rPr lang="en-IN" sz="6600" b="1" dirty="0">
                <a:solidFill>
                  <a:srgbClr val="FFFF00"/>
                </a:solidFill>
              </a:rPr>
              <a:t>Excel Dashboard</a:t>
            </a:r>
            <a:br>
              <a:rPr lang="en-IN" sz="6600" b="1" dirty="0">
                <a:solidFill>
                  <a:srgbClr val="FFFF00"/>
                </a:solidFill>
              </a:rPr>
            </a:br>
            <a:endParaRPr lang="en-IN" sz="6600" dirty="0">
              <a:solidFill>
                <a:srgbClr val="FFFF00"/>
              </a:solidFill>
            </a:endParaRPr>
          </a:p>
        </p:txBody>
      </p:sp>
      <p:pic>
        <p:nvPicPr>
          <p:cNvPr id="10" name="Content Placeholder 9" descr="A computer screen shot of a computer screen&#10;&#10;AI-generated content may be incorrect.">
            <a:extLst>
              <a:ext uri="{FF2B5EF4-FFF2-40B4-BE49-F238E27FC236}">
                <a16:creationId xmlns:a16="http://schemas.microsoft.com/office/drawing/2014/main" id="{6D17E185-29D4-82D2-C339-427113F920F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2057401"/>
            <a:ext cx="5257800" cy="4119562"/>
          </a:xfrm>
        </p:spPr>
      </p:pic>
      <p:sp>
        <p:nvSpPr>
          <p:cNvPr id="5" name="Slide Number Placeholder 4">
            <a:extLst>
              <a:ext uri="{FF2B5EF4-FFF2-40B4-BE49-F238E27FC236}">
                <a16:creationId xmlns:a16="http://schemas.microsoft.com/office/drawing/2014/main" id="{9430F2FF-9D9F-DD55-9F5A-5FC506541289}"/>
              </a:ext>
            </a:extLst>
          </p:cNvPr>
          <p:cNvSpPr>
            <a:spLocks noGrp="1"/>
          </p:cNvSpPr>
          <p:nvPr>
            <p:ph type="sldNum" sz="quarter" idx="12"/>
          </p:nvPr>
        </p:nvSpPr>
        <p:spPr/>
        <p:txBody>
          <a:bodyPr/>
          <a:lstStyle/>
          <a:p>
            <a:fld id="{28844951-7827-47D4-8276-7DDE1FA7D85A}" type="slidenum">
              <a:rPr lang="en-US" sz="3200" b="1" smtClean="0"/>
              <a:t>6</a:t>
            </a:fld>
            <a:endParaRPr lang="en-US" sz="3200" b="1" dirty="0"/>
          </a:p>
        </p:txBody>
      </p:sp>
      <p:sp>
        <p:nvSpPr>
          <p:cNvPr id="6" name="Content Placeholder 2">
            <a:extLst>
              <a:ext uri="{FF2B5EF4-FFF2-40B4-BE49-F238E27FC236}">
                <a16:creationId xmlns:a16="http://schemas.microsoft.com/office/drawing/2014/main" id="{6DDE9617-C550-36C4-0CE9-C6F566DEEC10}"/>
              </a:ext>
            </a:extLst>
          </p:cNvPr>
          <p:cNvSpPr>
            <a:spLocks noGrp="1"/>
          </p:cNvSpPr>
          <p:nvPr>
            <p:ph sz="half" idx="1"/>
          </p:nvPr>
        </p:nvSpPr>
        <p:spPr>
          <a:xfrm>
            <a:off x="838200" y="2057400"/>
            <a:ext cx="5181600" cy="4119563"/>
          </a:xfrm>
          <a:solidFill>
            <a:srgbClr val="080808"/>
          </a:solidFill>
        </p:spPr>
        <p:txBody>
          <a:bodyPr>
            <a:normAutofit fontScale="77500" lnSpcReduction="20000"/>
          </a:bodyPr>
          <a:lstStyle/>
          <a:p>
            <a:r>
              <a:rPr lang="en-US" b="1" u="sng" dirty="0">
                <a:solidFill>
                  <a:schemeClr val="bg1">
                    <a:alpha val="70000"/>
                  </a:schemeClr>
                </a:solidFill>
              </a:rPr>
              <a:t>Bank Analytics Dashboard:    </a:t>
            </a:r>
          </a:p>
          <a:p>
            <a:pPr algn="just"/>
            <a:r>
              <a:rPr lang="en-US" dirty="0">
                <a:solidFill>
                  <a:schemeClr val="bg1"/>
                </a:solidFill>
              </a:rPr>
              <a:t>Total Loan Amount of $446M, Total Annual Income of $279M, and Total Funded Amount of $435M. Loan amounts peaked in 2009-2010, then declined, with varied distribution across Grades A-G, especially Grade A since 2008. Loans vary by state (AK, AL, AR, AZ, CA) and month, with 59% verified and 41% non-verified payments.</a:t>
            </a:r>
            <a:endParaRPr lang="en-IN" dirty="0">
              <a:solidFill>
                <a:schemeClr val="bg1"/>
              </a:solidFill>
            </a:endParaRPr>
          </a:p>
          <a:p>
            <a:endParaRPr lang="en-US" b="1" u="sng" dirty="0">
              <a:solidFill>
                <a:schemeClr val="bg1">
                  <a:alpha val="70000"/>
                </a:schemeClr>
              </a:solidFill>
            </a:endParaRPr>
          </a:p>
          <a:p>
            <a:endParaRPr lang="en-IN" b="1" dirty="0">
              <a:solidFill>
                <a:schemeClr val="bg1">
                  <a:alpha val="70000"/>
                </a:schemeClr>
              </a:solidFill>
            </a:endParaRPr>
          </a:p>
        </p:txBody>
      </p:sp>
      <p:pic>
        <p:nvPicPr>
          <p:cNvPr id="9" name="Picture 8" descr="A screenshot of a computer">
            <a:extLst>
              <a:ext uri="{FF2B5EF4-FFF2-40B4-BE49-F238E27FC236}">
                <a16:creationId xmlns:a16="http://schemas.microsoft.com/office/drawing/2014/main" id="{3FB493F0-34E6-3159-2023-8956BFF7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902541"/>
            <a:ext cx="5329275" cy="4274421"/>
          </a:xfrm>
          <a:prstGeom prst="rect">
            <a:avLst/>
          </a:prstGeom>
        </p:spPr>
      </p:pic>
    </p:spTree>
    <p:extLst>
      <p:ext uri="{BB962C8B-B14F-4D97-AF65-F5344CB8AC3E}">
        <p14:creationId xmlns:p14="http://schemas.microsoft.com/office/powerpoint/2010/main" val="326563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ECB8B-6005-B72A-8B65-935A3C79C974}"/>
              </a:ext>
            </a:extLst>
          </p:cNvPr>
          <p:cNvSpPr>
            <a:spLocks noGrp="1"/>
          </p:cNvSpPr>
          <p:nvPr>
            <p:ph type="title"/>
          </p:nvPr>
        </p:nvSpPr>
        <p:spPr>
          <a:xfrm>
            <a:off x="838200" y="857251"/>
            <a:ext cx="5257800" cy="4184532"/>
          </a:xfrm>
          <a:solidFill>
            <a:srgbClr val="080808"/>
          </a:solidFill>
        </p:spPr>
        <p:txBody>
          <a:bodyPr anchor="ctr">
            <a:normAutofit fontScale="90000"/>
          </a:bodyPr>
          <a:lstStyle/>
          <a:p>
            <a:r>
              <a:rPr lang="en-US" sz="3600" b="1" u="sng" dirty="0">
                <a:solidFill>
                  <a:schemeClr val="bg1"/>
                </a:solidFill>
              </a:rPr>
              <a:t>Hospitality Dashboard:</a:t>
            </a:r>
            <a:br>
              <a:rPr lang="en-US" sz="3600" b="1" u="sng" dirty="0">
                <a:solidFill>
                  <a:schemeClr val="bg1"/>
                </a:solidFill>
              </a:rPr>
            </a:br>
            <a:r>
              <a:rPr lang="en-IN" sz="3600" dirty="0">
                <a:solidFill>
                  <a:schemeClr val="bg1"/>
                </a:solidFill>
              </a:rPr>
              <a:t>Total Loan Amount: ₹446M,</a:t>
            </a:r>
            <a:r>
              <a:rPr lang="en-US" sz="3600" dirty="0">
                <a:solidFill>
                  <a:schemeClr val="bg1"/>
                </a:solidFill>
              </a:rPr>
              <a:t> Total Terms Loan Amount: 36 months (dominant term),</a:t>
            </a:r>
            <a:r>
              <a:rPr lang="en-IN" sz="3600" dirty="0">
                <a:solidFill>
                  <a:schemeClr val="bg1"/>
                </a:solidFill>
              </a:rPr>
              <a:t> Total Funded Amount: ₹435M,</a:t>
            </a:r>
            <a:r>
              <a:rPr lang="en-US" sz="3600" dirty="0">
                <a:solidFill>
                  <a:schemeClr val="bg1"/>
                </a:solidFill>
              </a:rPr>
              <a:t> Total Count of Members: 39.7K,</a:t>
            </a:r>
            <a:r>
              <a:rPr lang="en-IN" sz="3600" dirty="0">
                <a:solidFill>
                  <a:schemeClr val="bg1"/>
                </a:solidFill>
              </a:rPr>
              <a:t> Funded Amount Invested: ₹413M, Total Revo Balance: ₹532M</a:t>
            </a:r>
            <a:br>
              <a:rPr lang="en-IN" sz="3600" dirty="0"/>
            </a:br>
            <a:endParaRPr lang="en-US" sz="3600" b="1" dirty="0">
              <a:solidFill>
                <a:schemeClr val="bg1"/>
              </a:solidFill>
              <a:effectLst/>
            </a:endParaRPr>
          </a:p>
        </p:txBody>
      </p:sp>
      <p:sp>
        <p:nvSpPr>
          <p:cNvPr id="8" name="TextBox 7">
            <a:extLst>
              <a:ext uri="{FF2B5EF4-FFF2-40B4-BE49-F238E27FC236}">
                <a16:creationId xmlns:a16="http://schemas.microsoft.com/office/drawing/2014/main" id="{9DF5D83B-0B6A-387F-E9B0-2F16080C322E}"/>
              </a:ext>
            </a:extLst>
          </p:cNvPr>
          <p:cNvSpPr txBox="1"/>
          <p:nvPr/>
        </p:nvSpPr>
        <p:spPr>
          <a:xfrm>
            <a:off x="3467100" y="63499"/>
            <a:ext cx="5495924" cy="769441"/>
          </a:xfrm>
          <a:prstGeom prst="rect">
            <a:avLst/>
          </a:prstGeom>
          <a:noFill/>
        </p:spPr>
        <p:txBody>
          <a:bodyPr wrap="square" rtlCol="0">
            <a:spAutoFit/>
          </a:bodyPr>
          <a:lstStyle/>
          <a:p>
            <a:pPr algn="ctr"/>
            <a:r>
              <a:rPr lang="en-US" sz="4400" b="1" spc="-18" dirty="0">
                <a:solidFill>
                  <a:srgbClr val="FFFF00"/>
                </a:solidFill>
                <a:latin typeface="IBM Plex Sans" panose="00000700000000000000" pitchFamily="2" charset="0"/>
              </a:rPr>
              <a:t>Tableau Dashboard </a:t>
            </a:r>
            <a:endParaRPr lang="en-IN" sz="4400" dirty="0">
              <a:solidFill>
                <a:srgbClr val="FFFF00"/>
              </a:solidFill>
            </a:endParaRPr>
          </a:p>
        </p:txBody>
      </p:sp>
      <p:sp>
        <p:nvSpPr>
          <p:cNvPr id="3" name="Slide Number Placeholder 2">
            <a:extLst>
              <a:ext uri="{FF2B5EF4-FFF2-40B4-BE49-F238E27FC236}">
                <a16:creationId xmlns:a16="http://schemas.microsoft.com/office/drawing/2014/main" id="{6EABB623-9761-7765-DA09-59B34D160AE4}"/>
              </a:ext>
            </a:extLst>
          </p:cNvPr>
          <p:cNvSpPr>
            <a:spLocks noGrp="1"/>
          </p:cNvSpPr>
          <p:nvPr>
            <p:ph type="sldNum" sz="quarter" idx="12"/>
          </p:nvPr>
        </p:nvSpPr>
        <p:spPr/>
        <p:txBody>
          <a:bodyPr/>
          <a:lstStyle/>
          <a:p>
            <a:fld id="{28844951-7827-47D4-8276-7DDE1FA7D85A}" type="slidenum">
              <a:rPr lang="en-US" sz="4000" b="1" smtClean="0">
                <a:solidFill>
                  <a:schemeClr val="accent1"/>
                </a:solidFill>
              </a:rPr>
              <a:t>7</a:t>
            </a:fld>
            <a:endParaRPr lang="en-US" sz="4000" b="1" dirty="0">
              <a:solidFill>
                <a:schemeClr val="accent1"/>
              </a:solidFill>
            </a:endParaRPr>
          </a:p>
        </p:txBody>
      </p:sp>
      <p:pic>
        <p:nvPicPr>
          <p:cNvPr id="10" name="Content Placeholder 9" descr="A screenshot of a computer&#10;&#10;AI-generated content may be incorrect.">
            <a:extLst>
              <a:ext uri="{FF2B5EF4-FFF2-40B4-BE49-F238E27FC236}">
                <a16:creationId xmlns:a16="http://schemas.microsoft.com/office/drawing/2014/main" id="{9D3C2CF8-333C-4B5E-D82A-9DFAD75BE1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5500" y="899094"/>
            <a:ext cx="6286500" cy="4025244"/>
          </a:xfrm>
        </p:spPr>
      </p:pic>
      <p:pic>
        <p:nvPicPr>
          <p:cNvPr id="6" name="Picture 5" descr="A screenshot of a computer&#10;&#10;AI-generated content may be incorrect.">
            <a:extLst>
              <a:ext uri="{FF2B5EF4-FFF2-40B4-BE49-F238E27FC236}">
                <a16:creationId xmlns:a16="http://schemas.microsoft.com/office/drawing/2014/main" id="{D22BF9AC-9E27-C71D-C190-2A33289C0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555" y="896439"/>
            <a:ext cx="6285445" cy="4078169"/>
          </a:xfrm>
          <a:prstGeom prst="rect">
            <a:avLst/>
          </a:prstGeom>
          <a:solidFill>
            <a:schemeClr val="bg2"/>
          </a:solidFill>
          <a:ln>
            <a:solidFill>
              <a:schemeClr val="bg2"/>
            </a:solidFill>
          </a:ln>
        </p:spPr>
      </p:pic>
    </p:spTree>
    <p:extLst>
      <p:ext uri="{BB962C8B-B14F-4D97-AF65-F5344CB8AC3E}">
        <p14:creationId xmlns:p14="http://schemas.microsoft.com/office/powerpoint/2010/main" val="127388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ame 24">
            <a:extLst>
              <a:ext uri="{FF2B5EF4-FFF2-40B4-BE49-F238E27FC236}">
                <a16:creationId xmlns:a16="http://schemas.microsoft.com/office/drawing/2014/main" id="{1566AC62-7AC7-4ED5-A03D-E28AC560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157D06EE-4935-9B6C-0A31-46479C7C2DD3}"/>
              </a:ext>
            </a:extLst>
          </p:cNvPr>
          <p:cNvSpPr>
            <a:spLocks noGrp="1"/>
          </p:cNvSpPr>
          <p:nvPr>
            <p:ph idx="1"/>
          </p:nvPr>
        </p:nvSpPr>
        <p:spPr>
          <a:xfrm>
            <a:off x="807559" y="1544207"/>
            <a:ext cx="4377714" cy="4800396"/>
          </a:xfrm>
        </p:spPr>
        <p:txBody>
          <a:bodyPr anchor="t">
            <a:normAutofit fontScale="85000" lnSpcReduction="20000"/>
          </a:bodyPr>
          <a:lstStyle/>
          <a:p>
            <a:r>
              <a:rPr lang="en-US" sz="2400" b="1" dirty="0">
                <a:solidFill>
                  <a:schemeClr val="bg1"/>
                </a:solidFill>
              </a:rPr>
              <a:t>Hospitality Dashboard:</a:t>
            </a:r>
          </a:p>
          <a:p>
            <a:r>
              <a:rPr lang="en-US" sz="2400" dirty="0">
                <a:solidFill>
                  <a:schemeClr val="bg1">
                    <a:alpha val="70000"/>
                  </a:schemeClr>
                </a:solidFill>
              </a:rPr>
              <a:t>Average of Funded Amount: 10.95K,</a:t>
            </a:r>
          </a:p>
          <a:p>
            <a:r>
              <a:rPr lang="en-US" sz="2100" dirty="0">
                <a:solidFill>
                  <a:schemeClr val="bg1"/>
                </a:solidFill>
              </a:rPr>
              <a:t>Average of Funded Amount Invested: 10.40K</a:t>
            </a:r>
          </a:p>
          <a:p>
            <a:r>
              <a:rPr lang="en-US" sz="2100" dirty="0">
                <a:solidFill>
                  <a:schemeClr val="bg1"/>
                </a:solidFill>
              </a:rPr>
              <a:t>Sum of Collection Recovery Fee: 0.49M</a:t>
            </a:r>
          </a:p>
          <a:p>
            <a:r>
              <a:rPr lang="en-US" sz="2100" dirty="0">
                <a:solidFill>
                  <a:schemeClr val="bg1"/>
                </a:solidFill>
              </a:rPr>
              <a:t>Sum of Funded Amount Invested by Purpose: Debt consolidation (56M), credit card (22M), home improvement (10M), others</a:t>
            </a:r>
          </a:p>
          <a:p>
            <a:endParaRPr lang="en-US" sz="2100" dirty="0">
              <a:solidFill>
                <a:schemeClr val="bg1"/>
              </a:solidFill>
            </a:endParaRPr>
          </a:p>
          <a:p>
            <a:r>
              <a:rPr lang="en-US" sz="2100" dirty="0">
                <a:solidFill>
                  <a:schemeClr val="bg1"/>
                </a:solidFill>
              </a:rPr>
              <a:t>Sum of Funded Amount Invested by Term: 36 months (62.31%), 60 months (37.69%)</a:t>
            </a:r>
          </a:p>
          <a:p>
            <a:endParaRPr lang="en-US" sz="2400" dirty="0">
              <a:solidFill>
                <a:schemeClr val="bg1">
                  <a:alpha val="70000"/>
                </a:schemeClr>
              </a:solidFill>
            </a:endParaRPr>
          </a:p>
          <a:p>
            <a:endParaRPr lang="en-US" sz="2400" b="1" dirty="0">
              <a:solidFill>
                <a:schemeClr val="bg1"/>
              </a:solidFill>
            </a:endParaRPr>
          </a:p>
        </p:txBody>
      </p:sp>
      <p:sp>
        <p:nvSpPr>
          <p:cNvPr id="6" name="Title 5">
            <a:extLst>
              <a:ext uri="{FF2B5EF4-FFF2-40B4-BE49-F238E27FC236}">
                <a16:creationId xmlns:a16="http://schemas.microsoft.com/office/drawing/2014/main" id="{19F2EB94-6965-5F21-C4E3-A6D170F0F7E1}"/>
              </a:ext>
            </a:extLst>
          </p:cNvPr>
          <p:cNvSpPr>
            <a:spLocks noGrp="1"/>
          </p:cNvSpPr>
          <p:nvPr>
            <p:ph type="title"/>
          </p:nvPr>
        </p:nvSpPr>
        <p:spPr>
          <a:xfrm>
            <a:off x="868841" y="513397"/>
            <a:ext cx="10515600" cy="1325563"/>
          </a:xfrm>
        </p:spPr>
        <p:txBody>
          <a:bodyPr>
            <a:normAutofit fontScale="90000"/>
          </a:bodyPr>
          <a:lstStyle/>
          <a:p>
            <a:pPr algn="ctr"/>
            <a:r>
              <a:rPr lang="en-US" sz="5400" b="1" spc="-18" dirty="0">
                <a:solidFill>
                  <a:srgbClr val="FFFF00"/>
                </a:solidFill>
                <a:latin typeface="IBM Plex Sans" panose="00000700000000000000" pitchFamily="2" charset="0"/>
              </a:rPr>
              <a:t>Power BI Dashboard </a:t>
            </a:r>
            <a:br>
              <a:rPr lang="en-IN" sz="5400" dirty="0">
                <a:solidFill>
                  <a:srgbClr val="FFFF00"/>
                </a:solidFill>
              </a:rPr>
            </a:br>
            <a:endParaRPr lang="en-IN" dirty="0">
              <a:solidFill>
                <a:srgbClr val="FFFF00"/>
              </a:solidFill>
            </a:endParaRPr>
          </a:p>
        </p:txBody>
      </p:sp>
      <p:pic>
        <p:nvPicPr>
          <p:cNvPr id="13" name="Picture 12" descr="A screenshot of a computer">
            <a:extLst>
              <a:ext uri="{FF2B5EF4-FFF2-40B4-BE49-F238E27FC236}">
                <a16:creationId xmlns:a16="http://schemas.microsoft.com/office/drawing/2014/main" id="{AA527394-82B3-6339-F5F0-69D9F1C1E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370" y="1569929"/>
            <a:ext cx="6679555" cy="4774673"/>
          </a:xfrm>
          <a:prstGeom prst="rect">
            <a:avLst/>
          </a:prstGeom>
        </p:spPr>
      </p:pic>
      <p:pic>
        <p:nvPicPr>
          <p:cNvPr id="7" name="Picture 6">
            <a:extLst>
              <a:ext uri="{FF2B5EF4-FFF2-40B4-BE49-F238E27FC236}">
                <a16:creationId xmlns:a16="http://schemas.microsoft.com/office/drawing/2014/main" id="{58FA1121-3D22-9860-007E-C7A98648C613}"/>
              </a:ext>
            </a:extLst>
          </p:cNvPr>
          <p:cNvPicPr>
            <a:picLocks noChangeAspect="1"/>
          </p:cNvPicPr>
          <p:nvPr/>
        </p:nvPicPr>
        <p:blipFill>
          <a:blip r:embed="rId3"/>
          <a:stretch>
            <a:fillRect/>
          </a:stretch>
        </p:blipFill>
        <p:spPr>
          <a:xfrm>
            <a:off x="4990196" y="1544208"/>
            <a:ext cx="6690729" cy="4800394"/>
          </a:xfrm>
          <a:prstGeom prst="rect">
            <a:avLst/>
          </a:prstGeom>
        </p:spPr>
      </p:pic>
      <p:sp>
        <p:nvSpPr>
          <p:cNvPr id="3" name="Slide Number Placeholder 2">
            <a:extLst>
              <a:ext uri="{FF2B5EF4-FFF2-40B4-BE49-F238E27FC236}">
                <a16:creationId xmlns:a16="http://schemas.microsoft.com/office/drawing/2014/main" id="{88569A9C-38D8-1F2E-70DD-AB3A91FCD6EA}"/>
              </a:ext>
            </a:extLst>
          </p:cNvPr>
          <p:cNvSpPr>
            <a:spLocks noGrp="1"/>
          </p:cNvSpPr>
          <p:nvPr>
            <p:ph type="sldNum" sz="quarter" idx="12"/>
          </p:nvPr>
        </p:nvSpPr>
        <p:spPr/>
        <p:txBody>
          <a:bodyPr/>
          <a:lstStyle/>
          <a:p>
            <a:fld id="{28844951-7827-47D4-8276-7DDE1FA7D85A}" type="slidenum">
              <a:rPr lang="en-US" sz="4000" b="1" smtClean="0">
                <a:solidFill>
                  <a:schemeClr val="accent1"/>
                </a:solidFill>
              </a:rPr>
              <a:t>8</a:t>
            </a:fld>
            <a:endParaRPr lang="en-US" sz="4000" b="1" dirty="0">
              <a:solidFill>
                <a:schemeClr val="accent1"/>
              </a:solidFill>
            </a:endParaRPr>
          </a:p>
        </p:txBody>
      </p:sp>
    </p:spTree>
    <p:extLst>
      <p:ext uri="{BB962C8B-B14F-4D97-AF65-F5344CB8AC3E}">
        <p14:creationId xmlns:p14="http://schemas.microsoft.com/office/powerpoint/2010/main" val="4261825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ame 1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2" name="Content Placeholder 11" descr="A screenshot of a computer&#10;&#10;AI-generated content may be incorrect.">
            <a:extLst>
              <a:ext uri="{FF2B5EF4-FFF2-40B4-BE49-F238E27FC236}">
                <a16:creationId xmlns:a16="http://schemas.microsoft.com/office/drawing/2014/main" id="{45954D79-3392-7AAE-5DE3-86F639E227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255"/>
          <a:stretch>
            <a:fillRect/>
          </a:stretch>
        </p:blipFill>
        <p:spPr>
          <a:xfrm>
            <a:off x="20" y="10"/>
            <a:ext cx="12191980" cy="6857989"/>
          </a:xfrm>
          <a:prstGeom prst="rect">
            <a:avLst/>
          </a:prstGeom>
        </p:spPr>
      </p:pic>
      <p:sp>
        <p:nvSpPr>
          <p:cNvPr id="21" name="Rectangle 20">
            <a:extLst>
              <a:ext uri="{FF2B5EF4-FFF2-40B4-BE49-F238E27FC236}">
                <a16:creationId xmlns:a16="http://schemas.microsoft.com/office/drawing/2014/main" id="{F1195305-FB27-4331-8243-C4D3338DC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831BB-B5C1-A829-1E0C-A5A439177F4C}"/>
              </a:ext>
            </a:extLst>
          </p:cNvPr>
          <p:cNvSpPr>
            <a:spLocks noGrp="1"/>
          </p:cNvSpPr>
          <p:nvPr>
            <p:ph type="title"/>
          </p:nvPr>
        </p:nvSpPr>
        <p:spPr>
          <a:xfrm>
            <a:off x="4159045" y="1"/>
            <a:ext cx="6843252" cy="1555954"/>
          </a:xfrm>
        </p:spPr>
        <p:txBody>
          <a:bodyPr vert="horz" lIns="91440" tIns="45720" rIns="91440" bIns="45720" rtlCol="0" anchor="b">
            <a:normAutofit fontScale="90000"/>
          </a:bodyPr>
          <a:lstStyle/>
          <a:p>
            <a:r>
              <a:rPr lang="en-US" sz="5400" b="1" dirty="0">
                <a:solidFill>
                  <a:srgbClr val="FFFF00"/>
                </a:solidFill>
              </a:rPr>
              <a:t>SQL Query Image</a:t>
            </a:r>
            <a:br>
              <a:rPr lang="en-US" sz="5400" b="1" spc="-18" dirty="0">
                <a:solidFill>
                  <a:srgbClr val="FFFF00"/>
                </a:solidFill>
              </a:rPr>
            </a:br>
            <a:endParaRPr lang="en-US" sz="5400" b="1" dirty="0">
              <a:solidFill>
                <a:srgbClr val="FFFF00"/>
              </a:solidFill>
            </a:endParaRPr>
          </a:p>
        </p:txBody>
      </p:sp>
      <p:sp>
        <p:nvSpPr>
          <p:cNvPr id="3" name="Slide Number Placeholder 2">
            <a:extLst>
              <a:ext uri="{FF2B5EF4-FFF2-40B4-BE49-F238E27FC236}">
                <a16:creationId xmlns:a16="http://schemas.microsoft.com/office/drawing/2014/main" id="{AABD5477-F767-631A-153E-3764FCA83E64}"/>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z="900">
                <a:solidFill>
                  <a:srgbClr val="FFFFFF"/>
                </a:solidFill>
              </a:rPr>
              <a:pPr>
                <a:spcAft>
                  <a:spcPts val="600"/>
                </a:spcAft>
              </a:pPr>
              <a:t>9</a:t>
            </a:fld>
            <a:endParaRPr lang="en-US" sz="900">
              <a:solidFill>
                <a:srgbClr val="FFFFFF"/>
              </a:solidFill>
            </a:endParaRPr>
          </a:p>
        </p:txBody>
      </p:sp>
      <p:pic>
        <p:nvPicPr>
          <p:cNvPr id="5" name="Picture 4">
            <a:extLst>
              <a:ext uri="{FF2B5EF4-FFF2-40B4-BE49-F238E27FC236}">
                <a16:creationId xmlns:a16="http://schemas.microsoft.com/office/drawing/2014/main" id="{1DBCF3FA-5100-E1C2-682E-48D70CC8A974}"/>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726120794"/>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1698</TotalTime>
  <Words>563</Words>
  <Application>Microsoft Office PowerPoint</Application>
  <PresentationFormat>Widescreen</PresentationFormat>
  <Paragraphs>66</Paragraphs>
  <Slides>11</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vt:i4>
      </vt:variant>
    </vt:vector>
  </HeadingPairs>
  <TitlesOfParts>
    <vt:vector size="24" baseType="lpstr">
      <vt:lpstr>Aptos</vt:lpstr>
      <vt:lpstr>Arial</vt:lpstr>
      <vt:lpstr>Avenir Next LT Pro</vt:lpstr>
      <vt:lpstr>Calibri</vt:lpstr>
      <vt:lpstr>Calibri Light</vt:lpstr>
      <vt:lpstr>IBM Plex Sans</vt:lpstr>
      <vt:lpstr>IBM Plex Serif SemiBold</vt:lpstr>
      <vt:lpstr>Noto Serif SemiBold</vt:lpstr>
      <vt:lpstr>Sabon Next LT</vt:lpstr>
      <vt:lpstr>Times New Roman</vt:lpstr>
      <vt:lpstr>Wingdings</vt:lpstr>
      <vt:lpstr>LuminousVTI</vt:lpstr>
      <vt:lpstr>Office Theme</vt:lpstr>
      <vt:lpstr>PowerPoint Presentation</vt:lpstr>
      <vt:lpstr>PowerPoint Presentation</vt:lpstr>
      <vt:lpstr>Project Summary</vt:lpstr>
      <vt:lpstr>PowerPoint Presentation</vt:lpstr>
      <vt:lpstr>KPI List</vt:lpstr>
      <vt:lpstr>Excel Dashboard </vt:lpstr>
      <vt:lpstr>Hospitality Dashboard: Total Loan Amount: ₹446M, Total Terms Loan Amount: 36 months (dominant term), Total Funded Amount: ₹435M, Total Count of Members: 39.7K, Funded Amount Invested: ₹413M, Total Revo Balance: ₹532M </vt:lpstr>
      <vt:lpstr>Power BI Dashboard  </vt:lpstr>
      <vt:lpstr>SQL Query Image </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KLU Admin</dc:creator>
  <cp:lastModifiedBy>Supriya Tripathi</cp:lastModifiedBy>
  <cp:revision>30</cp:revision>
  <dcterms:created xsi:type="dcterms:W3CDTF">2025-07-03T07:35:12Z</dcterms:created>
  <dcterms:modified xsi:type="dcterms:W3CDTF">2025-09-28T08:22:30Z</dcterms:modified>
</cp:coreProperties>
</file>